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Arial" panose="020B0604020202020204" pitchFamily="34" charset="0"/>
      <p:regular r:id="rId16"/>
    </p:embeddedFont>
    <p:embeddedFont>
      <p:font typeface="Arial Bold" panose="020B0802020202020204" pitchFamily="34" charset="77"/>
      <p:regular r:id="rId17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nva Sans" panose="020B0503030501040103" pitchFamily="34" charset="0"/>
      <p:regular r:id="rId23"/>
    </p:embeddedFont>
    <p:embeddedFont>
      <p:font typeface="Canva Sans Bold" panose="020B0803030501040103" pitchFamily="34" charset="0"/>
      <p:regular r:id="rId24"/>
      <p:bold r:id="rId25"/>
    </p:embeddedFont>
    <p:embeddedFont>
      <p:font typeface="Economica" panose="02000506040000020004" pitchFamily="2" charset="77"/>
      <p:regular r:id="rId26"/>
    </p:embeddedFont>
    <p:embeddedFont>
      <p:font typeface="Economica Bold" panose="02000506030000020004" pitchFamily="2" charset="77"/>
      <p:regular r:id="rId27"/>
      <p:bold r:id="rId28"/>
    </p:embeddedFont>
    <p:embeddedFont>
      <p:font typeface="Intro Rust G Base2Line" pitchFamily="2" charset="0"/>
      <p:regular r:id="rId29"/>
    </p:embeddedFont>
    <p:embeddedFont>
      <p:font typeface="Open Sans 1" panose="020B0606030504020204" pitchFamily="34" charset="0"/>
      <p:regular r:id="rId30"/>
    </p:embeddedFont>
    <p:embeddedFont>
      <p:font typeface="Open Sans 1 Bold" panose="020B0806030504020204" pitchFamily="34" charset="0"/>
      <p:regular r:id="rId31"/>
      <p:bold r:id="rId32"/>
    </p:embeddedFont>
    <p:embeddedFont>
      <p:font typeface="Open Sans 2" pitchFamily="2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13" autoAdjust="0"/>
  </p:normalViewPr>
  <p:slideViewPr>
    <p:cSldViewPr>
      <p:cViewPr varScale="1">
        <p:scale>
          <a:sx n="71" d="100"/>
          <a:sy n="71" d="100"/>
        </p:scale>
        <p:origin x="760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21" Type="http://schemas.openxmlformats.org/officeDocument/2006/relationships/font" Target="fonts/font6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22.11.2023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6.png"/><Relationship Id="rId4" Type="http://schemas.openxmlformats.org/officeDocument/2006/relationships/image" Target="../media/image22.sv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Freeform 3"/>
          <p:cNvSpPr/>
          <p:nvPr/>
        </p:nvSpPr>
        <p:spPr>
          <a:xfrm rot="4845375">
            <a:off x="2944120" y="-634630"/>
            <a:ext cx="11446573" cy="3326660"/>
          </a:xfrm>
          <a:custGeom>
            <a:avLst/>
            <a:gdLst/>
            <a:ahLst/>
            <a:cxnLst/>
            <a:rect l="l" t="t" r="r" b="b"/>
            <a:pathLst>
              <a:path w="11446573" h="3326660">
                <a:moveTo>
                  <a:pt x="0" y="0"/>
                </a:moveTo>
                <a:lnTo>
                  <a:pt x="11446573" y="0"/>
                </a:lnTo>
                <a:lnTo>
                  <a:pt x="11446573" y="3326660"/>
                </a:lnTo>
                <a:lnTo>
                  <a:pt x="0" y="33266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055060">
            <a:off x="14100744" y="7589026"/>
            <a:ext cx="6429430" cy="3568334"/>
          </a:xfrm>
          <a:custGeom>
            <a:avLst/>
            <a:gdLst/>
            <a:ahLst/>
            <a:cxnLst/>
            <a:rect l="l" t="t" r="r" b="b"/>
            <a:pathLst>
              <a:path w="6429430" h="3568334">
                <a:moveTo>
                  <a:pt x="0" y="0"/>
                </a:moveTo>
                <a:lnTo>
                  <a:pt x="6429430" y="0"/>
                </a:lnTo>
                <a:lnTo>
                  <a:pt x="6429430" y="3568334"/>
                </a:lnTo>
                <a:lnTo>
                  <a:pt x="0" y="35683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-401896">
            <a:off x="8029380" y="1028700"/>
            <a:ext cx="9660401" cy="8182928"/>
            <a:chOff x="0" y="0"/>
            <a:chExt cx="2374900" cy="2011680"/>
          </a:xfrm>
        </p:grpSpPr>
        <p:sp>
          <p:nvSpPr>
            <p:cNvPr id="6" name="Freeform 6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8252042" y="332608"/>
            <a:ext cx="10745041" cy="9101682"/>
            <a:chOff x="0" y="0"/>
            <a:chExt cx="2374900" cy="2011680"/>
          </a:xfrm>
        </p:grpSpPr>
        <p:sp>
          <p:nvSpPr>
            <p:cNvPr id="8" name="Freeform 8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7"/>
              <a:stretch>
                <a:fillRect l="-13419" r="-13419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-666790" y="7593008"/>
            <a:ext cx="7303325" cy="1780185"/>
          </a:xfrm>
          <a:custGeom>
            <a:avLst/>
            <a:gdLst/>
            <a:ahLst/>
            <a:cxnLst/>
            <a:rect l="l" t="t" r="r" b="b"/>
            <a:pathLst>
              <a:path w="7303325" h="1780185">
                <a:moveTo>
                  <a:pt x="0" y="0"/>
                </a:moveTo>
                <a:lnTo>
                  <a:pt x="7303325" y="0"/>
                </a:lnTo>
                <a:lnTo>
                  <a:pt x="7303325" y="1780185"/>
                </a:lnTo>
                <a:lnTo>
                  <a:pt x="0" y="17801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400000">
            <a:off x="15867786" y="490034"/>
            <a:ext cx="3627551" cy="1845517"/>
          </a:xfrm>
          <a:custGeom>
            <a:avLst/>
            <a:gdLst/>
            <a:ahLst/>
            <a:cxnLst/>
            <a:rect l="l" t="t" r="r" b="b"/>
            <a:pathLst>
              <a:path w="3627551" h="1845517">
                <a:moveTo>
                  <a:pt x="0" y="0"/>
                </a:moveTo>
                <a:lnTo>
                  <a:pt x="3627551" y="0"/>
                </a:lnTo>
                <a:lnTo>
                  <a:pt x="3627551" y="1845517"/>
                </a:lnTo>
                <a:lnTo>
                  <a:pt x="0" y="18455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006555" y="6649590"/>
            <a:ext cx="6011004" cy="5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54"/>
              </a:lnSpc>
            </a:pPr>
            <a:r>
              <a:rPr lang="en-US" sz="3038" spc="60">
                <a:solidFill>
                  <a:srgbClr val="FFFFFF"/>
                </a:solidFill>
                <a:latin typeface="Intro Rust G Base2Line Bold"/>
              </a:rPr>
              <a:t>CoAst to Coast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29745" y="7975051"/>
            <a:ext cx="5276572" cy="968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18"/>
              </a:lnSpc>
            </a:pPr>
            <a:r>
              <a:rPr lang="en-US" sz="1870" spc="187">
                <a:solidFill>
                  <a:srgbClr val="062133"/>
                </a:solidFill>
                <a:latin typeface="Intro Rust G Base2Line"/>
              </a:rPr>
              <a:t>CESAR PINEDA, MAX MCAULIFF </a:t>
            </a:r>
          </a:p>
          <a:p>
            <a:pPr>
              <a:lnSpc>
                <a:spcPts val="2618"/>
              </a:lnSpc>
            </a:pPr>
            <a:r>
              <a:rPr lang="en-US" sz="1870" spc="187">
                <a:solidFill>
                  <a:srgbClr val="062133"/>
                </a:solidFill>
                <a:latin typeface="Intro Rust G Base2Line"/>
              </a:rPr>
              <a:t>&amp; Tally Theder </a:t>
            </a:r>
          </a:p>
          <a:p>
            <a:pPr>
              <a:lnSpc>
                <a:spcPts val="2618"/>
              </a:lnSpc>
            </a:pPr>
            <a:endParaRPr lang="en-US" sz="1870" spc="187">
              <a:solidFill>
                <a:srgbClr val="062133"/>
              </a:solidFill>
              <a:latin typeface="Intro Rust G Base2Line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162822" y="1366646"/>
            <a:ext cx="7422297" cy="6226185"/>
            <a:chOff x="0" y="0"/>
            <a:chExt cx="9896396" cy="8301580"/>
          </a:xfrm>
        </p:grpSpPr>
        <p:sp>
          <p:nvSpPr>
            <p:cNvPr id="14" name="TextBox 14"/>
            <p:cNvSpPr txBox="1"/>
            <p:nvPr/>
          </p:nvSpPr>
          <p:spPr>
            <a:xfrm>
              <a:off x="0" y="123825"/>
              <a:ext cx="9896396" cy="68035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937"/>
                </a:lnSpc>
              </a:pPr>
              <a:r>
                <a:rPr lang="en-US" sz="9375">
                  <a:solidFill>
                    <a:srgbClr val="FFFFFF"/>
                  </a:solidFill>
                  <a:latin typeface="Knewave Italics"/>
                </a:rPr>
                <a:t>DALLAS COWBOYS ALUMNI EVENT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7005626"/>
              <a:ext cx="9896396" cy="4442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92"/>
                </a:lnSpc>
              </a:pPr>
              <a:endParaRPr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7890032"/>
              <a:ext cx="9896396" cy="4115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46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042049" y="0"/>
            <a:ext cx="8245951" cy="10287000"/>
          </a:xfrm>
          <a:custGeom>
            <a:avLst/>
            <a:gdLst/>
            <a:ahLst/>
            <a:cxnLst/>
            <a:rect l="l" t="t" r="r" b="b"/>
            <a:pathLst>
              <a:path w="8245951" h="10287000">
                <a:moveTo>
                  <a:pt x="0" y="0"/>
                </a:moveTo>
                <a:lnTo>
                  <a:pt x="8245951" y="0"/>
                </a:lnTo>
                <a:lnTo>
                  <a:pt x="824595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027" r="-3246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96927" y="1800234"/>
            <a:ext cx="8866465" cy="8265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5"/>
              </a:lnSpc>
              <a:spcBef>
                <a:spcPct val="0"/>
              </a:spcBef>
            </a:pPr>
            <a:r>
              <a:rPr lang="en-US" sz="3541">
                <a:solidFill>
                  <a:srgbClr val="FEFEFF"/>
                </a:solidFill>
                <a:latin typeface="Open Sans 1"/>
              </a:rPr>
              <a:t>How much for a school (college/university) to participate: $2,000</a:t>
            </a:r>
          </a:p>
          <a:p>
            <a:pPr algn="ctr">
              <a:lnSpc>
                <a:spcPts val="3895"/>
              </a:lnSpc>
              <a:spcBef>
                <a:spcPct val="0"/>
              </a:spcBef>
            </a:pPr>
            <a:r>
              <a:rPr lang="en-US" sz="3541">
                <a:solidFill>
                  <a:srgbClr val="FEFEFF"/>
                </a:solidFill>
                <a:latin typeface="Open Sans 1"/>
              </a:rPr>
              <a:t>How much for single person to buy seats: $100</a:t>
            </a:r>
          </a:p>
          <a:p>
            <a:pPr algn="ctr">
              <a:lnSpc>
                <a:spcPts val="3895"/>
              </a:lnSpc>
              <a:spcBef>
                <a:spcPct val="0"/>
              </a:spcBef>
            </a:pPr>
            <a:r>
              <a:rPr lang="en-US" sz="3541">
                <a:solidFill>
                  <a:srgbClr val="FEFEFF"/>
                </a:solidFill>
                <a:latin typeface="Open Sans 1"/>
              </a:rPr>
              <a:t>How much for ticket packages: $500</a:t>
            </a:r>
          </a:p>
          <a:p>
            <a:pPr algn="ctr">
              <a:lnSpc>
                <a:spcPts val="3895"/>
              </a:lnSpc>
              <a:spcBef>
                <a:spcPct val="0"/>
              </a:spcBef>
            </a:pPr>
            <a:endParaRPr lang="en-US" sz="3541">
              <a:solidFill>
                <a:srgbClr val="FEFEFF"/>
              </a:solidFill>
              <a:latin typeface="Open Sans 1"/>
            </a:endParaRPr>
          </a:p>
          <a:p>
            <a:pPr algn="ctr">
              <a:lnSpc>
                <a:spcPts val="3895"/>
              </a:lnSpc>
              <a:spcBef>
                <a:spcPct val="0"/>
              </a:spcBef>
            </a:pPr>
            <a:r>
              <a:rPr lang="en-US" sz="3541">
                <a:solidFill>
                  <a:srgbClr val="FEFEFF"/>
                </a:solidFill>
                <a:latin typeface="Open Sans 1"/>
              </a:rPr>
              <a:t> Family/ Group Tickets </a:t>
            </a:r>
          </a:p>
          <a:p>
            <a:pPr algn="ctr">
              <a:lnSpc>
                <a:spcPts val="3895"/>
              </a:lnSpc>
              <a:spcBef>
                <a:spcPct val="0"/>
              </a:spcBef>
            </a:pPr>
            <a:r>
              <a:rPr lang="en-US" sz="3541">
                <a:solidFill>
                  <a:srgbClr val="FEFEFF"/>
                </a:solidFill>
                <a:latin typeface="Open Sans 1"/>
              </a:rPr>
              <a:t> Tailored for companies or large groups.</a:t>
            </a:r>
          </a:p>
          <a:p>
            <a:pPr algn="ctr">
              <a:lnSpc>
                <a:spcPts val="3895"/>
              </a:lnSpc>
              <a:spcBef>
                <a:spcPct val="0"/>
              </a:spcBef>
            </a:pPr>
            <a:r>
              <a:rPr lang="en-US" sz="3541">
                <a:solidFill>
                  <a:srgbClr val="FEFEFF"/>
                </a:solidFill>
                <a:latin typeface="Open Sans 1"/>
              </a:rPr>
              <a:t>Exclusive designated area for the group with catering options available.</a:t>
            </a:r>
          </a:p>
          <a:p>
            <a:pPr algn="ctr">
              <a:lnSpc>
                <a:spcPts val="3895"/>
              </a:lnSpc>
              <a:spcBef>
                <a:spcPct val="0"/>
              </a:spcBef>
            </a:pPr>
            <a:r>
              <a:rPr lang="en-US" sz="3541">
                <a:solidFill>
                  <a:srgbClr val="FEFEFF"/>
                </a:solidFill>
                <a:latin typeface="Open Sans 1"/>
              </a:rPr>
              <a:t>Meet-and-greet opportunities with former Cowboy players for the group.</a:t>
            </a:r>
          </a:p>
          <a:p>
            <a:pPr algn="ctr">
              <a:lnSpc>
                <a:spcPts val="3895"/>
              </a:lnSpc>
              <a:spcBef>
                <a:spcPct val="0"/>
              </a:spcBef>
            </a:pPr>
            <a:r>
              <a:rPr lang="en-US" sz="3541">
                <a:solidFill>
                  <a:srgbClr val="FEFEFF"/>
                </a:solidFill>
                <a:latin typeface="Open Sans 1"/>
              </a:rPr>
              <a:t>Customized branding or signage in the designated area.</a:t>
            </a:r>
          </a:p>
          <a:p>
            <a:pPr algn="ctr">
              <a:lnSpc>
                <a:spcPts val="3895"/>
              </a:lnSpc>
              <a:spcBef>
                <a:spcPct val="0"/>
              </a:spcBef>
            </a:pPr>
            <a:endParaRPr lang="en-US" sz="3541">
              <a:solidFill>
                <a:srgbClr val="FEFEFF"/>
              </a:solidFill>
              <a:latin typeface="Open Sans 1"/>
            </a:endParaRPr>
          </a:p>
          <a:p>
            <a:pPr algn="ctr">
              <a:lnSpc>
                <a:spcPts val="3895"/>
              </a:lnSpc>
              <a:spcBef>
                <a:spcPct val="0"/>
              </a:spcBef>
            </a:pPr>
            <a:r>
              <a:rPr lang="en-US" sz="3541">
                <a:solidFill>
                  <a:srgbClr val="FEFEFF"/>
                </a:solidFill>
                <a:latin typeface="Open Sans 1"/>
              </a:rPr>
              <a:t>How much for raffle tickets: pack of 50 for $200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377099" y="37122"/>
            <a:ext cx="4618583" cy="1292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40"/>
              </a:lnSpc>
            </a:pPr>
            <a:r>
              <a:rPr lang="en-US" sz="7600">
                <a:solidFill>
                  <a:srgbClr val="FEFEFF"/>
                </a:solidFill>
                <a:latin typeface="Canva Sans"/>
              </a:rPr>
              <a:t>Financials</a:t>
            </a:r>
          </a:p>
        </p:txBody>
      </p:sp>
      <p:sp>
        <p:nvSpPr>
          <p:cNvPr id="5" name="Freeform 5"/>
          <p:cNvSpPr/>
          <p:nvPr/>
        </p:nvSpPr>
        <p:spPr>
          <a:xfrm>
            <a:off x="480816" y="9745636"/>
            <a:ext cx="9561232" cy="4744761"/>
          </a:xfrm>
          <a:custGeom>
            <a:avLst/>
            <a:gdLst/>
            <a:ahLst/>
            <a:cxnLst/>
            <a:rect l="l" t="t" r="r" b="b"/>
            <a:pathLst>
              <a:path w="9561232" h="4744761">
                <a:moveTo>
                  <a:pt x="0" y="0"/>
                </a:moveTo>
                <a:lnTo>
                  <a:pt x="9561233" y="0"/>
                </a:lnTo>
                <a:lnTo>
                  <a:pt x="9561233" y="4744762"/>
                </a:lnTo>
                <a:lnTo>
                  <a:pt x="0" y="47447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99481" y="-4665219"/>
            <a:ext cx="10459281" cy="5190418"/>
          </a:xfrm>
          <a:custGeom>
            <a:avLst/>
            <a:gdLst/>
            <a:ahLst/>
            <a:cxnLst/>
            <a:rect l="l" t="t" r="r" b="b"/>
            <a:pathLst>
              <a:path w="10459281" h="5190418">
                <a:moveTo>
                  <a:pt x="0" y="0"/>
                </a:moveTo>
                <a:lnTo>
                  <a:pt x="10459281" y="0"/>
                </a:lnTo>
                <a:lnTo>
                  <a:pt x="10459281" y="5190418"/>
                </a:lnTo>
                <a:lnTo>
                  <a:pt x="0" y="51904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220200" cy="10287000"/>
            <a:chOff x="0" y="0"/>
            <a:chExt cx="2428365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28365" cy="2709333"/>
            </a:xfrm>
            <a:custGeom>
              <a:avLst/>
              <a:gdLst/>
              <a:ahLst/>
              <a:cxnLst/>
              <a:rect l="l" t="t" r="r" b="b"/>
              <a:pathLst>
                <a:path w="2428365" h="2709333">
                  <a:moveTo>
                    <a:pt x="0" y="0"/>
                  </a:moveTo>
                  <a:lnTo>
                    <a:pt x="2428365" y="0"/>
                  </a:lnTo>
                  <a:lnTo>
                    <a:pt x="242836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B3B5B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428365" cy="2766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1028700"/>
            <a:ext cx="7182596" cy="3854388"/>
          </a:xfrm>
          <a:custGeom>
            <a:avLst/>
            <a:gdLst/>
            <a:ahLst/>
            <a:cxnLst/>
            <a:rect l="l" t="t" r="r" b="b"/>
            <a:pathLst>
              <a:path w="7182596" h="3854388">
                <a:moveTo>
                  <a:pt x="0" y="0"/>
                </a:moveTo>
                <a:lnTo>
                  <a:pt x="7182596" y="0"/>
                </a:lnTo>
                <a:lnTo>
                  <a:pt x="7182596" y="3854388"/>
                </a:lnTo>
                <a:lnTo>
                  <a:pt x="0" y="38543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373" b="-2076"/>
            </a:stretch>
          </a:blipFill>
          <a:ln w="38100" cap="sq">
            <a:solidFill>
              <a:srgbClr val="002845"/>
            </a:solidFill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028700" y="5403912"/>
            <a:ext cx="7182596" cy="3854388"/>
          </a:xfrm>
          <a:custGeom>
            <a:avLst/>
            <a:gdLst/>
            <a:ahLst/>
            <a:cxnLst/>
            <a:rect l="l" t="t" r="r" b="b"/>
            <a:pathLst>
              <a:path w="7182596" h="3854388">
                <a:moveTo>
                  <a:pt x="0" y="0"/>
                </a:moveTo>
                <a:lnTo>
                  <a:pt x="7182596" y="0"/>
                </a:lnTo>
                <a:lnTo>
                  <a:pt x="7182596" y="3854388"/>
                </a:lnTo>
                <a:lnTo>
                  <a:pt x="0" y="38543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351" b="-18241"/>
            </a:stretch>
          </a:blipFill>
          <a:ln w="38100" cap="sq">
            <a:solidFill>
              <a:srgbClr val="002845"/>
            </a:solidFill>
            <a:prstDash val="solid"/>
            <a:miter/>
          </a:ln>
        </p:spPr>
      </p:sp>
      <p:grpSp>
        <p:nvGrpSpPr>
          <p:cNvPr id="7" name="Group 7"/>
          <p:cNvGrpSpPr/>
          <p:nvPr/>
        </p:nvGrpSpPr>
        <p:grpSpPr>
          <a:xfrm>
            <a:off x="9558942" y="2790702"/>
            <a:ext cx="8321205" cy="4705595"/>
            <a:chOff x="0" y="0"/>
            <a:chExt cx="11094940" cy="6274127"/>
          </a:xfrm>
        </p:grpSpPr>
        <p:sp>
          <p:nvSpPr>
            <p:cNvPr id="8" name="TextBox 8"/>
            <p:cNvSpPr txBox="1"/>
            <p:nvPr/>
          </p:nvSpPr>
          <p:spPr>
            <a:xfrm>
              <a:off x="0" y="-19050"/>
              <a:ext cx="11094940" cy="1644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9600"/>
                </a:lnSpc>
                <a:spcBef>
                  <a:spcPct val="0"/>
                </a:spcBef>
              </a:pPr>
              <a:r>
                <a:rPr lang="en-US" sz="8000">
                  <a:solidFill>
                    <a:srgbClr val="FFFFFF"/>
                  </a:solidFill>
                  <a:latin typeface="Economica"/>
                </a:rPr>
                <a:t>Philanthropy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086937"/>
              <a:ext cx="11094940" cy="41871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06780" lvl="1" indent="-453390">
                <a:lnSpc>
                  <a:spcPts val="630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4200">
                  <a:solidFill>
                    <a:srgbClr val="FFFFFF"/>
                  </a:solidFill>
                  <a:latin typeface="Economica"/>
                </a:rPr>
                <a:t>10% of proceeds will be donated to local high schools in the Dallas Fort Worth area</a:t>
              </a:r>
            </a:p>
            <a:p>
              <a:pPr marL="906780" lvl="1" indent="-453390">
                <a:lnSpc>
                  <a:spcPts val="630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4200">
                  <a:solidFill>
                    <a:srgbClr val="FFFFFF"/>
                  </a:solidFill>
                  <a:latin typeface="Economica"/>
                </a:rPr>
                <a:t>Grow community outreach</a:t>
              </a:r>
            </a:p>
            <a:p>
              <a:pPr marL="906780" lvl="1" indent="-453390">
                <a:lnSpc>
                  <a:spcPts val="630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4200">
                  <a:solidFill>
                    <a:srgbClr val="FFFFFF"/>
                  </a:solidFill>
                  <a:latin typeface="Economica"/>
                </a:rPr>
                <a:t>Build relationships with local high schools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9220200" y="-3716061"/>
            <a:ext cx="9561232" cy="4744761"/>
          </a:xfrm>
          <a:custGeom>
            <a:avLst/>
            <a:gdLst/>
            <a:ahLst/>
            <a:cxnLst/>
            <a:rect l="l" t="t" r="r" b="b"/>
            <a:pathLst>
              <a:path w="9561232" h="4744761">
                <a:moveTo>
                  <a:pt x="0" y="0"/>
                </a:moveTo>
                <a:lnTo>
                  <a:pt x="9561232" y="0"/>
                </a:lnTo>
                <a:lnTo>
                  <a:pt x="9561232" y="4744761"/>
                </a:lnTo>
                <a:lnTo>
                  <a:pt x="0" y="47447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220200" y="8957621"/>
            <a:ext cx="9561232" cy="4744761"/>
          </a:xfrm>
          <a:custGeom>
            <a:avLst/>
            <a:gdLst/>
            <a:ahLst/>
            <a:cxnLst/>
            <a:rect l="l" t="t" r="r" b="b"/>
            <a:pathLst>
              <a:path w="9561232" h="4744761">
                <a:moveTo>
                  <a:pt x="0" y="0"/>
                </a:moveTo>
                <a:lnTo>
                  <a:pt x="9561232" y="0"/>
                </a:lnTo>
                <a:lnTo>
                  <a:pt x="9561232" y="4744762"/>
                </a:lnTo>
                <a:lnTo>
                  <a:pt x="0" y="47447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0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999" r="-3950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066153" y="1533753"/>
            <a:ext cx="5122944" cy="1049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979"/>
              </a:lnSpc>
            </a:pPr>
            <a:r>
              <a:rPr lang="en-US" sz="7599">
                <a:solidFill>
                  <a:srgbClr val="FFFFFF"/>
                </a:solidFill>
                <a:latin typeface="Economica"/>
              </a:rPr>
              <a:t>Conclusion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609227" y="3335838"/>
            <a:ext cx="6036796" cy="5538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76083" lvl="1" indent="-338041">
              <a:lnSpc>
                <a:spcPts val="4384"/>
              </a:lnSpc>
              <a:buFont typeface="Arial"/>
              <a:buChar char="•"/>
            </a:pPr>
            <a:r>
              <a:rPr lang="en-US" sz="3131">
                <a:solidFill>
                  <a:srgbClr val="FFFFFF"/>
                </a:solidFill>
                <a:latin typeface="Open Sans 2"/>
              </a:rPr>
              <a:t>Project success will be based on how many people buy tickets and sponsorship deals </a:t>
            </a:r>
          </a:p>
          <a:p>
            <a:pPr marL="676083" lvl="1" indent="-338041">
              <a:lnSpc>
                <a:spcPts val="4384"/>
              </a:lnSpc>
              <a:buFont typeface="Arial"/>
              <a:buChar char="•"/>
            </a:pPr>
            <a:r>
              <a:rPr lang="en-US" sz="3131">
                <a:solidFill>
                  <a:srgbClr val="FFFFFF"/>
                </a:solidFill>
                <a:latin typeface="Open Sans 2"/>
              </a:rPr>
              <a:t>Provide a new and exciting way for people to interact with alumni players</a:t>
            </a:r>
          </a:p>
          <a:p>
            <a:pPr marL="676083" lvl="1" indent="-338041">
              <a:lnSpc>
                <a:spcPts val="4384"/>
              </a:lnSpc>
              <a:buFont typeface="Arial"/>
              <a:buChar char="•"/>
            </a:pPr>
            <a:r>
              <a:rPr lang="en-US" sz="3131">
                <a:solidFill>
                  <a:srgbClr val="FFFFFF"/>
                </a:solidFill>
                <a:latin typeface="Open Sans 2"/>
              </a:rPr>
              <a:t>Watch a softball game of different alumni at the end of the day</a:t>
            </a:r>
          </a:p>
        </p:txBody>
      </p:sp>
      <p:sp>
        <p:nvSpPr>
          <p:cNvPr id="5" name="AutoShape 5"/>
          <p:cNvSpPr/>
          <p:nvPr/>
        </p:nvSpPr>
        <p:spPr>
          <a:xfrm>
            <a:off x="2066153" y="3373938"/>
            <a:ext cx="5122944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-152991" y="9258300"/>
            <a:ext cx="9561232" cy="4744761"/>
          </a:xfrm>
          <a:custGeom>
            <a:avLst/>
            <a:gdLst/>
            <a:ahLst/>
            <a:cxnLst/>
            <a:rect l="l" t="t" r="r" b="b"/>
            <a:pathLst>
              <a:path w="9561232" h="4744761">
                <a:moveTo>
                  <a:pt x="0" y="0"/>
                </a:moveTo>
                <a:lnTo>
                  <a:pt x="9561232" y="0"/>
                </a:lnTo>
                <a:lnTo>
                  <a:pt x="9561232" y="4744761"/>
                </a:lnTo>
                <a:lnTo>
                  <a:pt x="0" y="47447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417232" y="-3716061"/>
            <a:ext cx="9561232" cy="4744761"/>
          </a:xfrm>
          <a:custGeom>
            <a:avLst/>
            <a:gdLst/>
            <a:ahLst/>
            <a:cxnLst/>
            <a:rect l="l" t="t" r="r" b="b"/>
            <a:pathLst>
              <a:path w="9561232" h="4744761">
                <a:moveTo>
                  <a:pt x="0" y="0"/>
                </a:moveTo>
                <a:lnTo>
                  <a:pt x="9561232" y="0"/>
                </a:lnTo>
                <a:lnTo>
                  <a:pt x="9561232" y="4744761"/>
                </a:lnTo>
                <a:lnTo>
                  <a:pt x="0" y="47447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83857" y="2647627"/>
            <a:ext cx="9944649" cy="5120602"/>
          </a:xfrm>
          <a:custGeom>
            <a:avLst/>
            <a:gdLst/>
            <a:ahLst/>
            <a:cxnLst/>
            <a:rect l="l" t="t" r="r" b="b"/>
            <a:pathLst>
              <a:path w="9944649" h="5120602">
                <a:moveTo>
                  <a:pt x="0" y="0"/>
                </a:moveTo>
                <a:lnTo>
                  <a:pt x="9944649" y="0"/>
                </a:lnTo>
                <a:lnTo>
                  <a:pt x="9944649" y="5120601"/>
                </a:lnTo>
                <a:lnTo>
                  <a:pt x="0" y="51206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7104" b="-47104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624691" y="2723827"/>
            <a:ext cx="5242057" cy="5184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67"/>
              </a:lnSpc>
            </a:pPr>
            <a:r>
              <a:rPr lang="en-US" sz="9242">
                <a:solidFill>
                  <a:srgbClr val="FFFFFF"/>
                </a:solidFill>
                <a:latin typeface="Economica Bold"/>
              </a:rPr>
              <a:t>Questions???</a:t>
            </a:r>
          </a:p>
          <a:p>
            <a:pPr algn="ctr">
              <a:lnSpc>
                <a:spcPts val="10167"/>
              </a:lnSpc>
            </a:pPr>
            <a:endParaRPr lang="en-US" sz="9242">
              <a:solidFill>
                <a:srgbClr val="FFFFFF"/>
              </a:solidFill>
              <a:latin typeface="Economica Bold"/>
            </a:endParaRPr>
          </a:p>
          <a:p>
            <a:pPr algn="ctr">
              <a:lnSpc>
                <a:spcPts val="10167"/>
              </a:lnSpc>
            </a:pPr>
            <a:endParaRPr lang="en-US" sz="9242">
              <a:solidFill>
                <a:srgbClr val="FFFFFF"/>
              </a:solidFill>
              <a:latin typeface="Economica Bold"/>
            </a:endParaRPr>
          </a:p>
          <a:p>
            <a:pPr algn="ctr">
              <a:lnSpc>
                <a:spcPts val="10167"/>
              </a:lnSpc>
              <a:spcBef>
                <a:spcPct val="0"/>
              </a:spcBef>
            </a:pPr>
            <a:r>
              <a:rPr lang="en-US" sz="9242">
                <a:solidFill>
                  <a:srgbClr val="FFFFFF"/>
                </a:solidFill>
                <a:latin typeface="Economica Bold"/>
              </a:rPr>
              <a:t>THANK YOU!!!</a:t>
            </a:r>
          </a:p>
        </p:txBody>
      </p:sp>
      <p:sp>
        <p:nvSpPr>
          <p:cNvPr id="4" name="Freeform 4"/>
          <p:cNvSpPr/>
          <p:nvPr/>
        </p:nvSpPr>
        <p:spPr>
          <a:xfrm>
            <a:off x="9144000" y="8419324"/>
            <a:ext cx="9662952" cy="4795240"/>
          </a:xfrm>
          <a:custGeom>
            <a:avLst/>
            <a:gdLst/>
            <a:ahLst/>
            <a:cxnLst/>
            <a:rect l="l" t="t" r="r" b="b"/>
            <a:pathLst>
              <a:path w="9662952" h="4795240">
                <a:moveTo>
                  <a:pt x="0" y="0"/>
                </a:moveTo>
                <a:lnTo>
                  <a:pt x="9662952" y="0"/>
                </a:lnTo>
                <a:lnTo>
                  <a:pt x="9662952" y="4795240"/>
                </a:lnTo>
                <a:lnTo>
                  <a:pt x="0" y="47952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15512" y="8469802"/>
            <a:ext cx="9561232" cy="4744761"/>
          </a:xfrm>
          <a:custGeom>
            <a:avLst/>
            <a:gdLst/>
            <a:ahLst/>
            <a:cxnLst/>
            <a:rect l="l" t="t" r="r" b="b"/>
            <a:pathLst>
              <a:path w="9561232" h="4744761">
                <a:moveTo>
                  <a:pt x="0" y="0"/>
                </a:moveTo>
                <a:lnTo>
                  <a:pt x="9561232" y="0"/>
                </a:lnTo>
                <a:lnTo>
                  <a:pt x="9561232" y="4744762"/>
                </a:lnTo>
                <a:lnTo>
                  <a:pt x="0" y="47447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417232" y="-3716061"/>
            <a:ext cx="9561232" cy="4744761"/>
          </a:xfrm>
          <a:custGeom>
            <a:avLst/>
            <a:gdLst/>
            <a:ahLst/>
            <a:cxnLst/>
            <a:rect l="l" t="t" r="r" b="b"/>
            <a:pathLst>
              <a:path w="9561232" h="4744761">
                <a:moveTo>
                  <a:pt x="0" y="0"/>
                </a:moveTo>
                <a:lnTo>
                  <a:pt x="9561232" y="0"/>
                </a:lnTo>
                <a:lnTo>
                  <a:pt x="9561232" y="4744761"/>
                </a:lnTo>
                <a:lnTo>
                  <a:pt x="0" y="47447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144000" y="-3716061"/>
            <a:ext cx="9561232" cy="4744761"/>
          </a:xfrm>
          <a:custGeom>
            <a:avLst/>
            <a:gdLst/>
            <a:ahLst/>
            <a:cxnLst/>
            <a:rect l="l" t="t" r="r" b="b"/>
            <a:pathLst>
              <a:path w="9561232" h="4744761">
                <a:moveTo>
                  <a:pt x="0" y="0"/>
                </a:moveTo>
                <a:lnTo>
                  <a:pt x="9561232" y="0"/>
                </a:lnTo>
                <a:lnTo>
                  <a:pt x="9561232" y="4744761"/>
                </a:lnTo>
                <a:lnTo>
                  <a:pt x="0" y="47447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circl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840155" y="1337409"/>
            <a:ext cx="2607689" cy="2542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37"/>
              </a:lnSpc>
            </a:pPr>
            <a:r>
              <a:rPr lang="en-US" sz="8942">
                <a:solidFill>
                  <a:srgbClr val="FFFFFF"/>
                </a:solidFill>
                <a:latin typeface="Economica"/>
              </a:rPr>
              <a:t>Agenda</a:t>
            </a:r>
          </a:p>
          <a:p>
            <a:pPr algn="ctr">
              <a:lnSpc>
                <a:spcPts val="9837"/>
              </a:lnSpc>
              <a:spcBef>
                <a:spcPct val="0"/>
              </a:spcBef>
            </a:pPr>
            <a:endParaRPr lang="en-US" sz="8942">
              <a:solidFill>
                <a:srgbClr val="FFFFFF"/>
              </a:solidFill>
              <a:latin typeface="Economica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244518" y="3089964"/>
            <a:ext cx="8051271" cy="6435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38"/>
              </a:lnSpc>
            </a:pPr>
            <a:r>
              <a:rPr lang="en-US" sz="5762">
                <a:solidFill>
                  <a:srgbClr val="FFFFFF"/>
                </a:solidFill>
                <a:latin typeface="Economica"/>
              </a:rPr>
              <a:t>Objectives</a:t>
            </a:r>
          </a:p>
          <a:p>
            <a:pPr algn="ctr">
              <a:lnSpc>
                <a:spcPts val="6338"/>
              </a:lnSpc>
            </a:pPr>
            <a:r>
              <a:rPr lang="en-US" sz="5762">
                <a:solidFill>
                  <a:srgbClr val="FFFFFF"/>
                </a:solidFill>
                <a:latin typeface="Economica"/>
              </a:rPr>
              <a:t>Project Pitch Details</a:t>
            </a:r>
          </a:p>
          <a:p>
            <a:pPr algn="ctr">
              <a:lnSpc>
                <a:spcPts val="6338"/>
              </a:lnSpc>
            </a:pPr>
            <a:r>
              <a:rPr lang="en-US" sz="5762">
                <a:solidFill>
                  <a:srgbClr val="FFFFFF"/>
                </a:solidFill>
                <a:latin typeface="Economica"/>
              </a:rPr>
              <a:t>Target Market &amp; Marketing Strategy</a:t>
            </a:r>
          </a:p>
          <a:p>
            <a:pPr algn="ctr">
              <a:lnSpc>
                <a:spcPts val="6338"/>
              </a:lnSpc>
            </a:pPr>
            <a:r>
              <a:rPr lang="en-US" sz="5762">
                <a:solidFill>
                  <a:srgbClr val="FFFFFF"/>
                </a:solidFill>
                <a:latin typeface="Economica"/>
              </a:rPr>
              <a:t>Overall Timeline</a:t>
            </a:r>
          </a:p>
          <a:p>
            <a:pPr algn="ctr">
              <a:lnSpc>
                <a:spcPts val="6338"/>
              </a:lnSpc>
            </a:pPr>
            <a:r>
              <a:rPr lang="en-US" sz="5762">
                <a:solidFill>
                  <a:srgbClr val="FFFFFF"/>
                </a:solidFill>
                <a:latin typeface="Economica"/>
              </a:rPr>
              <a:t>Sponsorship Timeline</a:t>
            </a:r>
          </a:p>
          <a:p>
            <a:pPr algn="ctr">
              <a:lnSpc>
                <a:spcPts val="6338"/>
              </a:lnSpc>
            </a:pPr>
            <a:r>
              <a:rPr lang="en-US" sz="5762">
                <a:solidFill>
                  <a:srgbClr val="FFFFFF"/>
                </a:solidFill>
                <a:latin typeface="Economica"/>
              </a:rPr>
              <a:t>Financials </a:t>
            </a:r>
          </a:p>
          <a:p>
            <a:pPr algn="ctr">
              <a:lnSpc>
                <a:spcPts val="6338"/>
              </a:lnSpc>
            </a:pPr>
            <a:r>
              <a:rPr lang="en-US" sz="5762">
                <a:solidFill>
                  <a:srgbClr val="FFFFFF"/>
                </a:solidFill>
                <a:latin typeface="Economica"/>
              </a:rPr>
              <a:t>Philanthropy Idea</a:t>
            </a:r>
          </a:p>
          <a:p>
            <a:pPr algn="ctr">
              <a:lnSpc>
                <a:spcPts val="6338"/>
              </a:lnSpc>
              <a:spcBef>
                <a:spcPct val="0"/>
              </a:spcBef>
            </a:pPr>
            <a:endParaRPr lang="en-US" sz="5762">
              <a:solidFill>
                <a:srgbClr val="FFFFFF"/>
              </a:solidFill>
              <a:latin typeface="Economica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6878893" y="2575252"/>
            <a:ext cx="4782522" cy="370645"/>
          </a:xfrm>
          <a:custGeom>
            <a:avLst/>
            <a:gdLst/>
            <a:ahLst/>
            <a:cxnLst/>
            <a:rect l="l" t="t" r="r" b="b"/>
            <a:pathLst>
              <a:path w="4782522" h="370645">
                <a:moveTo>
                  <a:pt x="0" y="0"/>
                </a:moveTo>
                <a:lnTo>
                  <a:pt x="4782522" y="0"/>
                </a:lnTo>
                <a:lnTo>
                  <a:pt x="4782522" y="370645"/>
                </a:lnTo>
                <a:lnTo>
                  <a:pt x="0" y="3706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91078" y="8629539"/>
            <a:ext cx="9852310" cy="4889209"/>
          </a:xfrm>
          <a:custGeom>
            <a:avLst/>
            <a:gdLst/>
            <a:ahLst/>
            <a:cxnLst/>
            <a:rect l="l" t="t" r="r" b="b"/>
            <a:pathLst>
              <a:path w="9852310" h="4889209">
                <a:moveTo>
                  <a:pt x="0" y="0"/>
                </a:moveTo>
                <a:lnTo>
                  <a:pt x="9852310" y="0"/>
                </a:lnTo>
                <a:lnTo>
                  <a:pt x="9852310" y="4889209"/>
                </a:lnTo>
                <a:lnTo>
                  <a:pt x="0" y="48892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270154" y="8629539"/>
            <a:ext cx="9561232" cy="4744761"/>
          </a:xfrm>
          <a:custGeom>
            <a:avLst/>
            <a:gdLst/>
            <a:ahLst/>
            <a:cxnLst/>
            <a:rect l="l" t="t" r="r" b="b"/>
            <a:pathLst>
              <a:path w="9561232" h="4744761">
                <a:moveTo>
                  <a:pt x="0" y="0"/>
                </a:moveTo>
                <a:lnTo>
                  <a:pt x="9561232" y="0"/>
                </a:lnTo>
                <a:lnTo>
                  <a:pt x="9561232" y="4744761"/>
                </a:lnTo>
                <a:lnTo>
                  <a:pt x="0" y="47447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-2999290"/>
            <a:ext cx="9561232" cy="4744761"/>
          </a:xfrm>
          <a:custGeom>
            <a:avLst/>
            <a:gdLst/>
            <a:ahLst/>
            <a:cxnLst/>
            <a:rect l="l" t="t" r="r" b="b"/>
            <a:pathLst>
              <a:path w="9561232" h="4744761">
                <a:moveTo>
                  <a:pt x="0" y="0"/>
                </a:moveTo>
                <a:lnTo>
                  <a:pt x="9561232" y="0"/>
                </a:lnTo>
                <a:lnTo>
                  <a:pt x="9561232" y="4744761"/>
                </a:lnTo>
                <a:lnTo>
                  <a:pt x="0" y="47447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270154" y="-2999290"/>
            <a:ext cx="9561232" cy="4744761"/>
          </a:xfrm>
          <a:custGeom>
            <a:avLst/>
            <a:gdLst/>
            <a:ahLst/>
            <a:cxnLst/>
            <a:rect l="l" t="t" r="r" b="b"/>
            <a:pathLst>
              <a:path w="9561232" h="4744761">
                <a:moveTo>
                  <a:pt x="0" y="0"/>
                </a:moveTo>
                <a:lnTo>
                  <a:pt x="9561232" y="0"/>
                </a:lnTo>
                <a:lnTo>
                  <a:pt x="9561232" y="4744761"/>
                </a:lnTo>
                <a:lnTo>
                  <a:pt x="0" y="47447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5143500"/>
          </a:xfrm>
          <a:custGeom>
            <a:avLst/>
            <a:gdLst/>
            <a:ahLst/>
            <a:cxnLst/>
            <a:rect l="l" t="t" r="r" b="b"/>
            <a:pathLst>
              <a:path w="18288000" h="5143500">
                <a:moveTo>
                  <a:pt x="0" y="0"/>
                </a:moveTo>
                <a:lnTo>
                  <a:pt x="18288000" y="0"/>
                </a:lnTo>
                <a:lnTo>
                  <a:pt x="18288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1443" b="-11043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690760" y="4624012"/>
            <a:ext cx="8365993" cy="3896269"/>
            <a:chOff x="0" y="0"/>
            <a:chExt cx="11154657" cy="5195025"/>
          </a:xfrm>
        </p:grpSpPr>
        <p:sp>
          <p:nvSpPr>
            <p:cNvPr id="4" name="TextBox 4"/>
            <p:cNvSpPr txBox="1"/>
            <p:nvPr/>
          </p:nvSpPr>
          <p:spPr>
            <a:xfrm>
              <a:off x="0" y="1189621"/>
              <a:ext cx="11154657" cy="40054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63884" lvl="1" indent="-331942">
                <a:lnSpc>
                  <a:spcPts val="3997"/>
                </a:lnSpc>
                <a:buFont typeface="Arial"/>
                <a:buChar char="•"/>
              </a:pPr>
              <a:r>
                <a:rPr lang="en-US" sz="3074">
                  <a:solidFill>
                    <a:srgbClr val="FFFFFF"/>
                  </a:solidFill>
                  <a:latin typeface="Open Sans 1 Bold"/>
                </a:rPr>
                <a:t>$</a:t>
              </a:r>
              <a:r>
                <a:rPr lang="en-US" sz="3074" strike="noStrike">
                  <a:solidFill>
                    <a:srgbClr val="FFFFFF"/>
                  </a:solidFill>
                  <a:latin typeface="Open Sans 1 Bold"/>
                </a:rPr>
                <a:t>3 million+ revenue annual event</a:t>
              </a:r>
            </a:p>
            <a:p>
              <a:pPr marL="663884" lvl="1" indent="-331942">
                <a:lnSpc>
                  <a:spcPts val="3997"/>
                </a:lnSpc>
                <a:buFont typeface="Arial"/>
                <a:buChar char="•"/>
              </a:pPr>
              <a:r>
                <a:rPr lang="en-US" sz="3074" strike="noStrike">
                  <a:solidFill>
                    <a:srgbClr val="FFFFFF"/>
                  </a:solidFill>
                  <a:latin typeface="Open Sans 1 Bold"/>
                </a:rPr>
                <a:t>Create a unique experience for fans.</a:t>
              </a:r>
            </a:p>
            <a:p>
              <a:pPr marL="663884" lvl="1" indent="-331942">
                <a:lnSpc>
                  <a:spcPts val="3997"/>
                </a:lnSpc>
                <a:buFont typeface="Arial"/>
                <a:buChar char="•"/>
              </a:pPr>
              <a:r>
                <a:rPr lang="en-US" sz="3074" strike="noStrike">
                  <a:solidFill>
                    <a:srgbClr val="FFFFFF"/>
                  </a:solidFill>
                  <a:latin typeface="Open Sans 1 Bold"/>
                </a:rPr>
                <a:t>Sponsors brand awareness &amp; Synergy</a:t>
              </a:r>
            </a:p>
            <a:p>
              <a:pPr marL="663884" lvl="1" indent="-331942">
                <a:lnSpc>
                  <a:spcPts val="3997"/>
                </a:lnSpc>
                <a:buFont typeface="Arial"/>
                <a:buChar char="•"/>
              </a:pPr>
              <a:r>
                <a:rPr lang="en-US" sz="3074" strike="noStrike">
                  <a:solidFill>
                    <a:srgbClr val="FFFFFF"/>
                  </a:solidFill>
                  <a:latin typeface="Open Sans 1 Bold"/>
                </a:rPr>
                <a:t>Engage a new demographic of fans (women, kids)</a:t>
              </a:r>
            </a:p>
            <a:p>
              <a:pPr marL="663884" lvl="1" indent="-331942">
                <a:lnSpc>
                  <a:spcPts val="3997"/>
                </a:lnSpc>
                <a:buFont typeface="Arial"/>
                <a:buChar char="•"/>
              </a:pPr>
              <a:r>
                <a:rPr lang="en-US" sz="3074" strike="noStrike">
                  <a:solidFill>
                    <a:srgbClr val="FFFFFF"/>
                  </a:solidFill>
                  <a:latin typeface="Open Sans 1 Bold"/>
                </a:rPr>
                <a:t>Philanthropy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626549" cy="8561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519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75144" y="6190231"/>
            <a:ext cx="6469912" cy="1243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9570"/>
              </a:lnSpc>
            </a:pPr>
            <a:r>
              <a:rPr lang="en-US" sz="8700" strike="noStrike">
                <a:solidFill>
                  <a:srgbClr val="FFFFFF"/>
                </a:solidFill>
                <a:latin typeface="Economica"/>
              </a:rPr>
              <a:t>Objectives</a:t>
            </a:r>
          </a:p>
        </p:txBody>
      </p:sp>
      <p:sp>
        <p:nvSpPr>
          <p:cNvPr id="7" name="Freeform 7"/>
          <p:cNvSpPr/>
          <p:nvPr/>
        </p:nvSpPr>
        <p:spPr>
          <a:xfrm>
            <a:off x="-315512" y="8469802"/>
            <a:ext cx="9561232" cy="4744761"/>
          </a:xfrm>
          <a:custGeom>
            <a:avLst/>
            <a:gdLst/>
            <a:ahLst/>
            <a:cxnLst/>
            <a:rect l="l" t="t" r="r" b="b"/>
            <a:pathLst>
              <a:path w="9561232" h="4744761">
                <a:moveTo>
                  <a:pt x="0" y="0"/>
                </a:moveTo>
                <a:lnTo>
                  <a:pt x="9561232" y="0"/>
                </a:lnTo>
                <a:lnTo>
                  <a:pt x="9561232" y="4744762"/>
                </a:lnTo>
                <a:lnTo>
                  <a:pt x="0" y="47447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144000" y="8520281"/>
            <a:ext cx="9459512" cy="4694283"/>
          </a:xfrm>
          <a:custGeom>
            <a:avLst/>
            <a:gdLst/>
            <a:ahLst/>
            <a:cxnLst/>
            <a:rect l="l" t="t" r="r" b="b"/>
            <a:pathLst>
              <a:path w="9459512" h="4694283">
                <a:moveTo>
                  <a:pt x="0" y="0"/>
                </a:moveTo>
                <a:lnTo>
                  <a:pt x="9459512" y="0"/>
                </a:lnTo>
                <a:lnTo>
                  <a:pt x="9459512" y="4694283"/>
                </a:lnTo>
                <a:lnTo>
                  <a:pt x="0" y="4694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circl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rot="-68051" flipV="1">
            <a:off x="-338314" y="-4408103"/>
            <a:ext cx="19130487" cy="6241321"/>
          </a:xfrm>
          <a:custGeom>
            <a:avLst/>
            <a:gdLst/>
            <a:ahLst/>
            <a:cxnLst/>
            <a:rect l="l" t="t" r="r" b="b"/>
            <a:pathLst>
              <a:path w="19130487" h="6241321">
                <a:moveTo>
                  <a:pt x="0" y="6241322"/>
                </a:moveTo>
                <a:lnTo>
                  <a:pt x="19130487" y="6241322"/>
                </a:lnTo>
                <a:lnTo>
                  <a:pt x="19130487" y="0"/>
                </a:lnTo>
                <a:lnTo>
                  <a:pt x="0" y="0"/>
                </a:lnTo>
                <a:lnTo>
                  <a:pt x="0" y="6241322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633167">
            <a:off x="262754" y="7347742"/>
            <a:ext cx="18741025" cy="8948839"/>
          </a:xfrm>
          <a:custGeom>
            <a:avLst/>
            <a:gdLst/>
            <a:ahLst/>
            <a:cxnLst/>
            <a:rect l="l" t="t" r="r" b="b"/>
            <a:pathLst>
              <a:path w="18741025" h="8948839">
                <a:moveTo>
                  <a:pt x="0" y="0"/>
                </a:moveTo>
                <a:lnTo>
                  <a:pt x="18741025" y="0"/>
                </a:lnTo>
                <a:lnTo>
                  <a:pt x="18741025" y="8948839"/>
                </a:lnTo>
                <a:lnTo>
                  <a:pt x="0" y="89488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0" y="1198279"/>
            <a:ext cx="7484826" cy="8325569"/>
            <a:chOff x="687070" y="247650"/>
            <a:chExt cx="11148060" cy="12400280"/>
          </a:xfrm>
        </p:grpSpPr>
        <p:sp>
          <p:nvSpPr>
            <p:cNvPr id="6" name="Freeform 6"/>
            <p:cNvSpPr/>
            <p:nvPr/>
          </p:nvSpPr>
          <p:spPr>
            <a:xfrm>
              <a:off x="687070" y="247650"/>
              <a:ext cx="11148061" cy="12400280"/>
            </a:xfrm>
            <a:custGeom>
              <a:avLst/>
              <a:gdLst/>
              <a:ahLst/>
              <a:cxnLst/>
              <a:rect l="l" t="t" r="r" b="b"/>
              <a:pathLst>
                <a:path w="11148061" h="12400280">
                  <a:moveTo>
                    <a:pt x="9215120" y="1497330"/>
                  </a:moveTo>
                  <a:cubicBezTo>
                    <a:pt x="8773160" y="972820"/>
                    <a:pt x="8234680" y="508000"/>
                    <a:pt x="7590790" y="252730"/>
                  </a:cubicBezTo>
                  <a:cubicBezTo>
                    <a:pt x="7132320" y="71120"/>
                    <a:pt x="6633210" y="0"/>
                    <a:pt x="6139180" y="6350"/>
                  </a:cubicBezTo>
                  <a:cubicBezTo>
                    <a:pt x="4053840" y="36830"/>
                    <a:pt x="2157730" y="1490980"/>
                    <a:pt x="1289050" y="3346450"/>
                  </a:cubicBezTo>
                  <a:cubicBezTo>
                    <a:pt x="527050" y="4977130"/>
                    <a:pt x="0" y="7792720"/>
                    <a:pt x="680720" y="9457690"/>
                  </a:cubicBezTo>
                  <a:cubicBezTo>
                    <a:pt x="1360170" y="11122661"/>
                    <a:pt x="2499360" y="12005311"/>
                    <a:pt x="4248150" y="12081511"/>
                  </a:cubicBezTo>
                  <a:cubicBezTo>
                    <a:pt x="7001510" y="12400280"/>
                    <a:pt x="9088120" y="10502901"/>
                    <a:pt x="10118091" y="8309611"/>
                  </a:cubicBezTo>
                  <a:cubicBezTo>
                    <a:pt x="11148061" y="6116320"/>
                    <a:pt x="10782300" y="3361691"/>
                    <a:pt x="9215121" y="1497330"/>
                  </a:cubicBezTo>
                  <a:close/>
                </a:path>
              </a:pathLst>
            </a:custGeom>
            <a:blipFill>
              <a:blip r:embed="rId5"/>
              <a:stretch>
                <a:fillRect l="-47876" r="-58488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7265628" y="1278715"/>
            <a:ext cx="10210496" cy="7248667"/>
            <a:chOff x="0" y="0"/>
            <a:chExt cx="13613994" cy="9664889"/>
          </a:xfrm>
        </p:grpSpPr>
        <p:sp>
          <p:nvSpPr>
            <p:cNvPr id="8" name="TextBox 8"/>
            <p:cNvSpPr txBox="1"/>
            <p:nvPr/>
          </p:nvSpPr>
          <p:spPr>
            <a:xfrm>
              <a:off x="0" y="1044750"/>
              <a:ext cx="13613994" cy="11118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6766"/>
                </a:lnSpc>
              </a:pPr>
              <a:r>
                <a:rPr lang="en-US" sz="5205">
                  <a:solidFill>
                    <a:srgbClr val="FFFFFF"/>
                  </a:solidFill>
                  <a:latin typeface="Economica"/>
                </a:rPr>
                <a:t>Project Pitch: Dallas Cowboys Alumni Network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9050"/>
              <a:ext cx="13613994" cy="7407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4144"/>
                </a:lnSpc>
              </a:pPr>
              <a:endParaRPr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2705644"/>
              <a:ext cx="13613994" cy="69592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58"/>
                </a:lnSpc>
              </a:pPr>
              <a:endParaRPr/>
            </a:p>
            <a:p>
              <a:pPr>
                <a:lnSpc>
                  <a:spcPts val="3458"/>
                </a:lnSpc>
              </a:pPr>
              <a:r>
                <a:rPr lang="en-US" sz="2305">
                  <a:solidFill>
                    <a:srgbClr val="FFFFFF"/>
                  </a:solidFill>
                  <a:latin typeface="Open Sans 1 Bold"/>
                </a:rPr>
                <a:t> What: Field Day of Events</a:t>
              </a:r>
            </a:p>
            <a:p>
              <a:pPr marL="0" lvl="0" indent="0">
                <a:lnSpc>
                  <a:spcPts val="3458"/>
                </a:lnSpc>
              </a:pPr>
              <a:r>
                <a:rPr lang="en-US" sz="2305">
                  <a:solidFill>
                    <a:srgbClr val="FFFFFF"/>
                  </a:solidFill>
                  <a:latin typeface="Open Sans 1 Bold"/>
                </a:rPr>
                <a:t> Who: Former Dallas Cowboy alumni, kids &amp; general public</a:t>
              </a:r>
            </a:p>
            <a:p>
              <a:pPr marL="0" lvl="0" indent="0">
                <a:lnSpc>
                  <a:spcPts val="3458"/>
                </a:lnSpc>
              </a:pPr>
              <a:endParaRPr lang="en-US" sz="2305">
                <a:solidFill>
                  <a:srgbClr val="FFFFFF"/>
                </a:solidFill>
                <a:latin typeface="Open Sans 1 Bold"/>
              </a:endParaRPr>
            </a:p>
            <a:p>
              <a:pPr marL="497780" lvl="1" indent="-248890">
                <a:lnSpc>
                  <a:spcPts val="3458"/>
                </a:lnSpc>
                <a:buFont typeface="Arial"/>
                <a:buChar char="•"/>
              </a:pPr>
              <a:r>
                <a:rPr lang="en-US" sz="2305">
                  <a:solidFill>
                    <a:srgbClr val="FFFFFF"/>
                  </a:solidFill>
                  <a:latin typeface="Open Sans 1 Bold"/>
                </a:rPr>
                <a:t>Fun Run around the venues</a:t>
              </a:r>
            </a:p>
            <a:p>
              <a:pPr marL="497780" lvl="1" indent="-248890">
                <a:lnSpc>
                  <a:spcPts val="3458"/>
                </a:lnSpc>
                <a:buFont typeface="Arial"/>
                <a:buChar char="•"/>
              </a:pPr>
              <a:r>
                <a:rPr lang="en-US" sz="2305">
                  <a:solidFill>
                    <a:srgbClr val="FFFFFF"/>
                  </a:solidFill>
                  <a:latin typeface="Open Sans 1 Bold"/>
                </a:rPr>
                <a:t>Field Day activities (Frisbee, Cornhole, etc.)</a:t>
              </a:r>
            </a:p>
            <a:p>
              <a:pPr marL="497780" lvl="1" indent="-248890">
                <a:lnSpc>
                  <a:spcPts val="3458"/>
                </a:lnSpc>
                <a:buFont typeface="Arial"/>
                <a:buChar char="•"/>
              </a:pPr>
              <a:r>
                <a:rPr lang="en-US" sz="2305">
                  <a:solidFill>
                    <a:srgbClr val="FFFFFF"/>
                  </a:solidFill>
                  <a:latin typeface="Open Sans 1 Bold"/>
                </a:rPr>
                <a:t>Field goal where a kid Kicks</a:t>
              </a:r>
            </a:p>
            <a:p>
              <a:pPr marL="497780" lvl="1" indent="-248890">
                <a:lnSpc>
                  <a:spcPts val="3458"/>
                </a:lnSpc>
                <a:buFont typeface="Arial"/>
                <a:buChar char="•"/>
              </a:pPr>
              <a:r>
                <a:rPr lang="en-US" sz="2305">
                  <a:solidFill>
                    <a:srgbClr val="FFFFFF"/>
                  </a:solidFill>
                  <a:latin typeface="Open Sans 1 Bold"/>
                </a:rPr>
                <a:t>Dallas Cowboys alumni kickball game</a:t>
              </a:r>
            </a:p>
            <a:p>
              <a:pPr marL="497780" lvl="1" indent="-248890">
                <a:lnSpc>
                  <a:spcPts val="3458"/>
                </a:lnSpc>
                <a:buFont typeface="Arial"/>
                <a:buChar char="•"/>
              </a:pPr>
              <a:r>
                <a:rPr lang="en-US" sz="2305">
                  <a:solidFill>
                    <a:srgbClr val="FFFFFF"/>
                  </a:solidFill>
                  <a:latin typeface="Open Sans 1 Bold"/>
                </a:rPr>
                <a:t>Autograph and Photo opportunities</a:t>
              </a:r>
            </a:p>
            <a:p>
              <a:pPr marL="0" lvl="0" indent="0">
                <a:lnSpc>
                  <a:spcPts val="3458"/>
                </a:lnSpc>
              </a:pPr>
              <a:endParaRPr lang="en-US" sz="2305">
                <a:solidFill>
                  <a:srgbClr val="FFFFFF"/>
                </a:solidFill>
                <a:latin typeface="Open Sans 1 Bold"/>
              </a:endParaRPr>
            </a:p>
            <a:p>
              <a:pPr marL="0" lvl="0" indent="0">
                <a:lnSpc>
                  <a:spcPts val="3458"/>
                </a:lnSpc>
              </a:pPr>
              <a:r>
                <a:rPr lang="en-US" sz="2305">
                  <a:solidFill>
                    <a:srgbClr val="FFFFFF"/>
                  </a:solidFill>
                  <a:latin typeface="Open Sans 1 Bold"/>
                </a:rPr>
                <a:t>When: June</a:t>
              </a:r>
            </a:p>
            <a:p>
              <a:pPr marL="0" lvl="0" indent="0">
                <a:lnSpc>
                  <a:spcPts val="3458"/>
                </a:lnSpc>
              </a:pPr>
              <a:r>
                <a:rPr lang="en-US" sz="2305">
                  <a:solidFill>
                    <a:srgbClr val="FFFFFF"/>
                  </a:solidFill>
                  <a:latin typeface="Open Sans 1 Bold"/>
                </a:rPr>
                <a:t>Where: AT&amp;T Stadium Arlington, TX</a:t>
              </a:r>
            </a:p>
          </p:txBody>
        </p:sp>
      </p:grpSp>
    </p:spTree>
  </p:cSld>
  <p:clrMapOvr>
    <a:masterClrMapping/>
  </p:clrMapOvr>
  <p:transition spd="slow">
    <p:push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13250" y="349824"/>
            <a:ext cx="5073055" cy="156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FFFFFF"/>
                </a:solidFill>
                <a:latin typeface="Canva Sans"/>
              </a:rPr>
              <a:t>Timeline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0" y="1711685"/>
            <a:ext cx="18288000" cy="8578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3"/>
              </a:lnSpc>
              <a:spcBef>
                <a:spcPct val="0"/>
              </a:spcBef>
            </a:pPr>
            <a:r>
              <a:rPr lang="en-US" sz="1948">
                <a:solidFill>
                  <a:srgbClr val="FEFEFF"/>
                </a:solidFill>
                <a:latin typeface="Arial"/>
              </a:rPr>
              <a:t>One Year Prior:</a:t>
            </a:r>
          </a:p>
          <a:p>
            <a:pPr algn="ctr">
              <a:lnSpc>
                <a:spcPts val="2143"/>
              </a:lnSpc>
              <a:spcBef>
                <a:spcPct val="0"/>
              </a:spcBef>
            </a:pPr>
            <a:endParaRPr lang="en-US" sz="1948">
              <a:solidFill>
                <a:srgbClr val="FEFEFF"/>
              </a:solidFill>
              <a:latin typeface="Arial"/>
            </a:endParaRPr>
          </a:p>
          <a:p>
            <a:pPr algn="ctr">
              <a:lnSpc>
                <a:spcPts val="2143"/>
              </a:lnSpc>
              <a:spcBef>
                <a:spcPct val="0"/>
              </a:spcBef>
            </a:pPr>
            <a:r>
              <a:rPr lang="en-US" sz="1948">
                <a:solidFill>
                  <a:srgbClr val="FEFEFF"/>
                </a:solidFill>
                <a:latin typeface="Arial"/>
              </a:rPr>
              <a:t>Market Research &amp; Planning: Conduct thorough market research on the Dallas Fort Worth area to understand audience preferences. Create a detailed event plan outlining activities, logistics, and marketing strategies.</a:t>
            </a:r>
          </a:p>
          <a:p>
            <a:pPr algn="ctr">
              <a:lnSpc>
                <a:spcPts val="2143"/>
              </a:lnSpc>
              <a:spcBef>
                <a:spcPct val="0"/>
              </a:spcBef>
            </a:pPr>
            <a:r>
              <a:rPr lang="en-US" sz="1948">
                <a:solidFill>
                  <a:srgbClr val="FEFEFF"/>
                </a:solidFill>
                <a:latin typeface="Arial"/>
              </a:rPr>
              <a:t>Sponsorship Acquisition: Begin reaching out to potential sponsors such as The Star District, Ford, PepsiCo, Legends Hospitality, and Fanatics for partnerships and funding.</a:t>
            </a:r>
          </a:p>
          <a:p>
            <a:pPr algn="ctr">
              <a:lnSpc>
                <a:spcPts val="2143"/>
              </a:lnSpc>
              <a:spcBef>
                <a:spcPct val="0"/>
              </a:spcBef>
            </a:pPr>
            <a:endParaRPr lang="en-US" sz="1948">
              <a:solidFill>
                <a:srgbClr val="FEFEFF"/>
              </a:solidFill>
              <a:latin typeface="Arial"/>
            </a:endParaRPr>
          </a:p>
          <a:p>
            <a:pPr algn="ctr">
              <a:lnSpc>
                <a:spcPts val="2143"/>
              </a:lnSpc>
              <a:spcBef>
                <a:spcPct val="0"/>
              </a:spcBef>
            </a:pPr>
            <a:r>
              <a:rPr lang="en-US" sz="1948">
                <a:solidFill>
                  <a:srgbClr val="FEFEFF"/>
                </a:solidFill>
                <a:latin typeface="Arial"/>
              </a:rPr>
              <a:t>Six Months Prior:</a:t>
            </a:r>
          </a:p>
          <a:p>
            <a:pPr algn="ctr">
              <a:lnSpc>
                <a:spcPts val="2143"/>
              </a:lnSpc>
              <a:spcBef>
                <a:spcPct val="0"/>
              </a:spcBef>
            </a:pPr>
            <a:endParaRPr lang="en-US" sz="1948">
              <a:solidFill>
                <a:srgbClr val="FEFEFF"/>
              </a:solidFill>
              <a:latin typeface="Arial"/>
            </a:endParaRPr>
          </a:p>
          <a:p>
            <a:pPr algn="ctr">
              <a:lnSpc>
                <a:spcPts val="2143"/>
              </a:lnSpc>
              <a:spcBef>
                <a:spcPct val="0"/>
              </a:spcBef>
            </a:pPr>
            <a:r>
              <a:rPr lang="en-US" sz="1948">
                <a:solidFill>
                  <a:srgbClr val="FEFEFF"/>
                </a:solidFill>
                <a:latin typeface="Arial"/>
              </a:rPr>
              <a:t>Finalize Sponsorships: Close deals with sponsors and define the terms of the partnerships.</a:t>
            </a:r>
          </a:p>
          <a:p>
            <a:pPr algn="ctr">
              <a:lnSpc>
                <a:spcPts val="2143"/>
              </a:lnSpc>
              <a:spcBef>
                <a:spcPct val="0"/>
              </a:spcBef>
            </a:pPr>
            <a:r>
              <a:rPr lang="en-US" sz="1948">
                <a:solidFill>
                  <a:srgbClr val="FEFEFF"/>
                </a:solidFill>
                <a:latin typeface="Arial"/>
              </a:rPr>
              <a:t>Marketing Campaign Launch: Begin promoting the event on TikTok, Facebook, Instagram, and through targeted emails to the specified demographics.</a:t>
            </a:r>
          </a:p>
          <a:p>
            <a:pPr algn="ctr">
              <a:lnSpc>
                <a:spcPts val="2143"/>
              </a:lnSpc>
              <a:spcBef>
                <a:spcPct val="0"/>
              </a:spcBef>
            </a:pPr>
            <a:r>
              <a:rPr lang="en-US" sz="1948">
                <a:solidFill>
                  <a:srgbClr val="FEFEFF"/>
                </a:solidFill>
                <a:latin typeface="Arial"/>
              </a:rPr>
              <a:t>Alumni Network &amp; All Pro Dad Events: Host networking events with UNT alumni and organize keynote speakers with former Dallas Cowboys players for Title 1 schools.</a:t>
            </a:r>
          </a:p>
          <a:p>
            <a:pPr algn="ctr">
              <a:lnSpc>
                <a:spcPts val="2143"/>
              </a:lnSpc>
              <a:spcBef>
                <a:spcPct val="0"/>
              </a:spcBef>
            </a:pPr>
            <a:endParaRPr lang="en-US" sz="1948">
              <a:solidFill>
                <a:srgbClr val="FEFEFF"/>
              </a:solidFill>
              <a:latin typeface="Arial"/>
            </a:endParaRPr>
          </a:p>
          <a:p>
            <a:pPr algn="ctr">
              <a:lnSpc>
                <a:spcPts val="2143"/>
              </a:lnSpc>
              <a:spcBef>
                <a:spcPct val="0"/>
              </a:spcBef>
            </a:pPr>
            <a:r>
              <a:rPr lang="en-US" sz="1948">
                <a:solidFill>
                  <a:srgbClr val="FEFEFF"/>
                </a:solidFill>
                <a:latin typeface="Arial"/>
              </a:rPr>
              <a:t>One Month Prior:</a:t>
            </a:r>
          </a:p>
          <a:p>
            <a:pPr algn="ctr">
              <a:lnSpc>
                <a:spcPts val="2143"/>
              </a:lnSpc>
              <a:spcBef>
                <a:spcPct val="0"/>
              </a:spcBef>
            </a:pPr>
            <a:endParaRPr lang="en-US" sz="1948">
              <a:solidFill>
                <a:srgbClr val="FEFEFF"/>
              </a:solidFill>
              <a:latin typeface="Arial"/>
            </a:endParaRPr>
          </a:p>
          <a:p>
            <a:pPr algn="ctr">
              <a:lnSpc>
                <a:spcPts val="2143"/>
              </a:lnSpc>
              <a:spcBef>
                <a:spcPct val="0"/>
              </a:spcBef>
            </a:pPr>
            <a:r>
              <a:rPr lang="en-US" sz="1948">
                <a:solidFill>
                  <a:srgbClr val="FEFEFF"/>
                </a:solidFill>
                <a:latin typeface="Arial"/>
              </a:rPr>
              <a:t>Ticket Sales Launch: Start selling tickets for the event. Offer individual tickets at $100 each, package deals at $500, and group/family tickets with customized branding and meet-and-greet opportunities with players.</a:t>
            </a:r>
          </a:p>
          <a:p>
            <a:pPr algn="ctr">
              <a:lnSpc>
                <a:spcPts val="2143"/>
              </a:lnSpc>
              <a:spcBef>
                <a:spcPct val="0"/>
              </a:spcBef>
            </a:pPr>
            <a:r>
              <a:rPr lang="en-US" sz="1948">
                <a:solidFill>
                  <a:srgbClr val="FEFEFF"/>
                </a:solidFill>
                <a:latin typeface="Arial"/>
              </a:rPr>
              <a:t>Flyer Distribution &amp; Social Media Blitz: Launch a widespread distribution of flyers and intensify the social media campaign to build anticipation.</a:t>
            </a:r>
          </a:p>
          <a:p>
            <a:pPr algn="ctr">
              <a:lnSpc>
                <a:spcPts val="2143"/>
              </a:lnSpc>
              <a:spcBef>
                <a:spcPct val="0"/>
              </a:spcBef>
            </a:pPr>
            <a:endParaRPr lang="en-US" sz="1948">
              <a:solidFill>
                <a:srgbClr val="FEFEFF"/>
              </a:solidFill>
              <a:latin typeface="Arial"/>
            </a:endParaRPr>
          </a:p>
          <a:p>
            <a:pPr algn="ctr">
              <a:lnSpc>
                <a:spcPts val="2143"/>
              </a:lnSpc>
              <a:spcBef>
                <a:spcPct val="0"/>
              </a:spcBef>
            </a:pPr>
            <a:r>
              <a:rPr lang="en-US" sz="1948">
                <a:solidFill>
                  <a:srgbClr val="FEFEFF"/>
                </a:solidFill>
                <a:latin typeface="Arial"/>
              </a:rPr>
              <a:t>Day of the Event:</a:t>
            </a:r>
          </a:p>
          <a:p>
            <a:pPr algn="ctr">
              <a:lnSpc>
                <a:spcPts val="2143"/>
              </a:lnSpc>
              <a:spcBef>
                <a:spcPct val="0"/>
              </a:spcBef>
            </a:pPr>
            <a:endParaRPr lang="en-US" sz="1948">
              <a:solidFill>
                <a:srgbClr val="FEFEFF"/>
              </a:solidFill>
              <a:latin typeface="Arial"/>
            </a:endParaRPr>
          </a:p>
          <a:p>
            <a:pPr algn="ctr">
              <a:lnSpc>
                <a:spcPts val="2143"/>
              </a:lnSpc>
              <a:spcBef>
                <a:spcPct val="0"/>
              </a:spcBef>
            </a:pPr>
            <a:r>
              <a:rPr lang="en-US" sz="1948">
                <a:solidFill>
                  <a:srgbClr val="FEFEFF"/>
                </a:solidFill>
                <a:latin typeface="Arial"/>
              </a:rPr>
              <a:t>Fun Run &amp; Field Day Activities: Commence the day with the fun run around the venues followed by various field day activities such as Frisbee, Cornhole, and a field goal kicking event for kids.</a:t>
            </a:r>
          </a:p>
          <a:p>
            <a:pPr algn="ctr">
              <a:lnSpc>
                <a:spcPts val="2143"/>
              </a:lnSpc>
              <a:spcBef>
                <a:spcPct val="0"/>
              </a:spcBef>
            </a:pPr>
            <a:r>
              <a:rPr lang="en-US" sz="1948">
                <a:solidFill>
                  <a:srgbClr val="FEFEFF"/>
                </a:solidFill>
                <a:latin typeface="Arial"/>
              </a:rPr>
              <a:t>Alumni Kickball Game &amp; Autograph Sessions: Conduct the Dallas Cowboys alumni kickball game and provide autograph and photo opportunities with former players.</a:t>
            </a:r>
          </a:p>
          <a:p>
            <a:pPr algn="ctr">
              <a:lnSpc>
                <a:spcPts val="2143"/>
              </a:lnSpc>
              <a:spcBef>
                <a:spcPct val="0"/>
              </a:spcBef>
            </a:pPr>
            <a:r>
              <a:rPr lang="en-US" sz="1948">
                <a:solidFill>
                  <a:srgbClr val="FEFEFF"/>
                </a:solidFill>
                <a:latin typeface="Arial"/>
              </a:rPr>
              <a:t>Raffle Ticket Sale: Sell raffle tickets (pack of 50 for $100) with a portion of proceeds dedicated to local high schools in the Dallas Fort Worth area.</a:t>
            </a:r>
          </a:p>
          <a:p>
            <a:pPr algn="ctr">
              <a:lnSpc>
                <a:spcPts val="2143"/>
              </a:lnSpc>
              <a:spcBef>
                <a:spcPct val="0"/>
              </a:spcBef>
            </a:pPr>
            <a:endParaRPr lang="en-US" sz="1948">
              <a:solidFill>
                <a:srgbClr val="FEFEFF"/>
              </a:solidFill>
              <a:latin typeface="Arial"/>
            </a:endParaRPr>
          </a:p>
          <a:p>
            <a:pPr algn="ctr">
              <a:lnSpc>
                <a:spcPts val="2143"/>
              </a:lnSpc>
              <a:spcBef>
                <a:spcPct val="0"/>
              </a:spcBef>
            </a:pPr>
            <a:r>
              <a:rPr lang="en-US" sz="1948">
                <a:solidFill>
                  <a:srgbClr val="FEFEFF"/>
                </a:solidFill>
                <a:latin typeface="Arial"/>
              </a:rPr>
              <a:t>Throughout the Planning Process:</a:t>
            </a:r>
          </a:p>
          <a:p>
            <a:pPr algn="ctr">
              <a:lnSpc>
                <a:spcPts val="2143"/>
              </a:lnSpc>
              <a:spcBef>
                <a:spcPct val="0"/>
              </a:spcBef>
            </a:pPr>
            <a:endParaRPr lang="en-US" sz="1948">
              <a:solidFill>
                <a:srgbClr val="FEFEFF"/>
              </a:solidFill>
              <a:latin typeface="Arial"/>
            </a:endParaRPr>
          </a:p>
          <a:p>
            <a:pPr algn="ctr">
              <a:lnSpc>
                <a:spcPts val="2143"/>
              </a:lnSpc>
              <a:spcBef>
                <a:spcPct val="0"/>
              </a:spcBef>
            </a:pPr>
            <a:r>
              <a:rPr lang="en-US" sz="1948">
                <a:solidFill>
                  <a:srgbClr val="FEFEFF"/>
                </a:solidFill>
                <a:latin typeface="Arial"/>
              </a:rPr>
              <a:t>Community Engagement: Maintain a consistent focus on community outreach, building relationships with local high schools, and establishing ties with non-profit organizations.</a:t>
            </a:r>
          </a:p>
          <a:p>
            <a:pPr algn="ctr">
              <a:lnSpc>
                <a:spcPts val="2143"/>
              </a:lnSpc>
              <a:spcBef>
                <a:spcPct val="0"/>
              </a:spcBef>
            </a:pPr>
            <a:r>
              <a:rPr lang="en-US" sz="1948">
                <a:solidFill>
                  <a:srgbClr val="FEFEFF"/>
                </a:solidFill>
                <a:latin typeface="Arial"/>
              </a:rPr>
              <a:t>Philanthropic Efforts: Ensure a portion of proceeds and fundraising efforts consistently benefit local high schools and the community.</a:t>
            </a:r>
          </a:p>
        </p:txBody>
      </p:sp>
      <p:sp>
        <p:nvSpPr>
          <p:cNvPr id="4" name="Freeform 4"/>
          <p:cNvSpPr/>
          <p:nvPr/>
        </p:nvSpPr>
        <p:spPr>
          <a:xfrm>
            <a:off x="-417232" y="-3950819"/>
            <a:ext cx="9561232" cy="4744761"/>
          </a:xfrm>
          <a:custGeom>
            <a:avLst/>
            <a:gdLst/>
            <a:ahLst/>
            <a:cxnLst/>
            <a:rect l="l" t="t" r="r" b="b"/>
            <a:pathLst>
              <a:path w="9561232" h="4744761">
                <a:moveTo>
                  <a:pt x="0" y="0"/>
                </a:moveTo>
                <a:lnTo>
                  <a:pt x="9561232" y="0"/>
                </a:lnTo>
                <a:lnTo>
                  <a:pt x="9561232" y="4744762"/>
                </a:lnTo>
                <a:lnTo>
                  <a:pt x="0" y="47447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726768" y="-3950819"/>
            <a:ext cx="9561232" cy="4744761"/>
          </a:xfrm>
          <a:custGeom>
            <a:avLst/>
            <a:gdLst/>
            <a:ahLst/>
            <a:cxnLst/>
            <a:rect l="l" t="t" r="r" b="b"/>
            <a:pathLst>
              <a:path w="9561232" h="4744761">
                <a:moveTo>
                  <a:pt x="0" y="0"/>
                </a:moveTo>
                <a:lnTo>
                  <a:pt x="9561232" y="0"/>
                </a:lnTo>
                <a:lnTo>
                  <a:pt x="9561232" y="4744762"/>
                </a:lnTo>
                <a:lnTo>
                  <a:pt x="0" y="47447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B5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5143500"/>
          </a:xfrm>
          <a:custGeom>
            <a:avLst/>
            <a:gdLst/>
            <a:ahLst/>
            <a:cxnLst/>
            <a:rect l="l" t="t" r="r" b="b"/>
            <a:pathLst>
              <a:path w="18288000" h="5143500">
                <a:moveTo>
                  <a:pt x="0" y="0"/>
                </a:moveTo>
                <a:lnTo>
                  <a:pt x="18288000" y="0"/>
                </a:lnTo>
                <a:lnTo>
                  <a:pt x="18288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5392" b="-2264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167507" y="5685828"/>
            <a:ext cx="6473693" cy="3303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9"/>
              </a:lnSpc>
              <a:spcBef>
                <a:spcPct val="0"/>
              </a:spcBef>
            </a:pPr>
            <a:r>
              <a:rPr lang="en-US" sz="2172">
                <a:solidFill>
                  <a:srgbClr val="000000"/>
                </a:solidFill>
                <a:latin typeface="Arial Bold"/>
              </a:rPr>
              <a:t>Target Audience:</a:t>
            </a:r>
          </a:p>
          <a:p>
            <a:pPr marL="0" lvl="0" indent="0" algn="l">
              <a:lnSpc>
                <a:spcPts val="2389"/>
              </a:lnSpc>
              <a:spcBef>
                <a:spcPct val="0"/>
              </a:spcBef>
            </a:pPr>
            <a:endParaRPr lang="en-US" sz="2172">
              <a:solidFill>
                <a:srgbClr val="000000"/>
              </a:solidFill>
              <a:latin typeface="Arial Bold"/>
            </a:endParaRPr>
          </a:p>
          <a:p>
            <a:pPr marL="468985" lvl="1" indent="-234492" algn="l">
              <a:lnSpc>
                <a:spcPts val="2389"/>
              </a:lnSpc>
              <a:spcBef>
                <a:spcPct val="0"/>
              </a:spcBef>
              <a:buFont typeface="Arial"/>
              <a:buChar char="•"/>
            </a:pPr>
            <a:r>
              <a:rPr lang="en-US" sz="2172" u="none" strike="noStrike">
                <a:solidFill>
                  <a:srgbClr val="000000"/>
                </a:solidFill>
                <a:latin typeface="Arial Bold"/>
              </a:rPr>
              <a:t>Dallas Fort Worth Families</a:t>
            </a:r>
          </a:p>
          <a:p>
            <a:pPr marL="468985" lvl="1" indent="-234492" algn="l">
              <a:lnSpc>
                <a:spcPts val="2389"/>
              </a:lnSpc>
              <a:spcBef>
                <a:spcPct val="0"/>
              </a:spcBef>
              <a:buFont typeface="Arial"/>
              <a:buChar char="•"/>
            </a:pPr>
            <a:r>
              <a:rPr lang="en-US" sz="2172" u="none" strike="noStrike">
                <a:solidFill>
                  <a:srgbClr val="000000"/>
                </a:solidFill>
                <a:latin typeface="Arial Bold"/>
              </a:rPr>
              <a:t>Dallas Fort Worth Non-Profits</a:t>
            </a:r>
          </a:p>
          <a:p>
            <a:pPr marL="468985" lvl="1" indent="-234492" algn="l">
              <a:lnSpc>
                <a:spcPts val="2389"/>
              </a:lnSpc>
              <a:spcBef>
                <a:spcPct val="0"/>
              </a:spcBef>
              <a:buFont typeface="Arial"/>
              <a:buChar char="•"/>
            </a:pPr>
            <a:r>
              <a:rPr lang="en-US" sz="2172" u="none" strike="noStrike">
                <a:solidFill>
                  <a:srgbClr val="000000"/>
                </a:solidFill>
                <a:latin typeface="Arial Bold"/>
              </a:rPr>
              <a:t>Title 1 schools</a:t>
            </a:r>
          </a:p>
          <a:p>
            <a:pPr algn="l">
              <a:lnSpc>
                <a:spcPts val="2389"/>
              </a:lnSpc>
              <a:spcBef>
                <a:spcPct val="0"/>
              </a:spcBef>
            </a:pPr>
            <a:endParaRPr lang="en-US" sz="2172" u="none" strike="noStrike">
              <a:solidFill>
                <a:srgbClr val="000000"/>
              </a:solidFill>
              <a:latin typeface="Arial Bold"/>
            </a:endParaRPr>
          </a:p>
          <a:p>
            <a:pPr algn="l">
              <a:lnSpc>
                <a:spcPts val="2389"/>
              </a:lnSpc>
              <a:spcBef>
                <a:spcPct val="0"/>
              </a:spcBef>
            </a:pPr>
            <a:r>
              <a:rPr lang="en-US" sz="2172" u="none" strike="noStrike">
                <a:solidFill>
                  <a:srgbClr val="000000"/>
                </a:solidFill>
                <a:latin typeface="Arial Bold"/>
              </a:rPr>
              <a:t>Target Sponsors:</a:t>
            </a:r>
          </a:p>
          <a:p>
            <a:pPr marL="468985" lvl="1" indent="-234492" algn="l">
              <a:lnSpc>
                <a:spcPts val="2389"/>
              </a:lnSpc>
              <a:spcBef>
                <a:spcPct val="0"/>
              </a:spcBef>
              <a:buFont typeface="Arial"/>
              <a:buChar char="•"/>
            </a:pPr>
            <a:r>
              <a:rPr lang="en-US" sz="2172" u="none" strike="noStrike">
                <a:solidFill>
                  <a:srgbClr val="000000"/>
                </a:solidFill>
                <a:latin typeface="Arial Bold"/>
              </a:rPr>
              <a:t>The Star District</a:t>
            </a:r>
          </a:p>
          <a:p>
            <a:pPr marL="468985" lvl="1" indent="-234492" algn="l">
              <a:lnSpc>
                <a:spcPts val="2389"/>
              </a:lnSpc>
              <a:spcBef>
                <a:spcPct val="0"/>
              </a:spcBef>
              <a:buFont typeface="Arial"/>
              <a:buChar char="•"/>
            </a:pPr>
            <a:r>
              <a:rPr lang="en-US" sz="2172" u="none" strike="noStrike">
                <a:solidFill>
                  <a:srgbClr val="000000"/>
                </a:solidFill>
                <a:latin typeface="Arial Bold"/>
              </a:rPr>
              <a:t>Dallas Cowboys &amp; Legends established partners</a:t>
            </a:r>
          </a:p>
          <a:p>
            <a:pPr marL="468985" lvl="1" indent="-234492" algn="l">
              <a:lnSpc>
                <a:spcPts val="2389"/>
              </a:lnSpc>
              <a:spcBef>
                <a:spcPct val="0"/>
              </a:spcBef>
              <a:buFont typeface="Arial"/>
              <a:buChar char="•"/>
            </a:pPr>
            <a:r>
              <a:rPr lang="en-US" sz="2172" u="none" strike="noStrike">
                <a:solidFill>
                  <a:srgbClr val="000000"/>
                </a:solidFill>
                <a:latin typeface="Arial Bold"/>
              </a:rPr>
              <a:t>Dallas Cowboys alumni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536700" y="6015396"/>
            <a:ext cx="6469912" cy="1995091"/>
            <a:chOff x="0" y="0"/>
            <a:chExt cx="8626549" cy="2660121"/>
          </a:xfrm>
        </p:grpSpPr>
        <p:sp>
          <p:nvSpPr>
            <p:cNvPr id="5" name="TextBox 5"/>
            <p:cNvSpPr txBox="1"/>
            <p:nvPr/>
          </p:nvSpPr>
          <p:spPr>
            <a:xfrm>
              <a:off x="0" y="2136305"/>
              <a:ext cx="8626549" cy="5238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700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28600"/>
              <a:ext cx="8626549" cy="14858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649"/>
                </a:lnSpc>
                <a:spcBef>
                  <a:spcPct val="0"/>
                </a:spcBef>
              </a:pPr>
              <a:r>
                <a:rPr lang="en-US" sz="8499" u="none" strike="noStrike">
                  <a:solidFill>
                    <a:srgbClr val="000000"/>
                  </a:solidFill>
                  <a:latin typeface="Economica"/>
                </a:rPr>
                <a:t>Target Market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-417232" y="8886786"/>
            <a:ext cx="9561232" cy="4744761"/>
          </a:xfrm>
          <a:custGeom>
            <a:avLst/>
            <a:gdLst/>
            <a:ahLst/>
            <a:cxnLst/>
            <a:rect l="l" t="t" r="r" b="b"/>
            <a:pathLst>
              <a:path w="9561232" h="4744761">
                <a:moveTo>
                  <a:pt x="0" y="0"/>
                </a:moveTo>
                <a:lnTo>
                  <a:pt x="9561232" y="0"/>
                </a:lnTo>
                <a:lnTo>
                  <a:pt x="9561232" y="4744762"/>
                </a:lnTo>
                <a:lnTo>
                  <a:pt x="0" y="47447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144000" y="8880923"/>
            <a:ext cx="9561232" cy="4744761"/>
          </a:xfrm>
          <a:custGeom>
            <a:avLst/>
            <a:gdLst/>
            <a:ahLst/>
            <a:cxnLst/>
            <a:rect l="l" t="t" r="r" b="b"/>
            <a:pathLst>
              <a:path w="9561232" h="4744761">
                <a:moveTo>
                  <a:pt x="0" y="0"/>
                </a:moveTo>
                <a:lnTo>
                  <a:pt x="9561232" y="0"/>
                </a:lnTo>
                <a:lnTo>
                  <a:pt x="9561232" y="4744762"/>
                </a:lnTo>
                <a:lnTo>
                  <a:pt x="0" y="47447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697586" y="6561248"/>
            <a:ext cx="1546870" cy="846560"/>
          </a:xfrm>
          <a:custGeom>
            <a:avLst/>
            <a:gdLst/>
            <a:ahLst/>
            <a:cxnLst/>
            <a:rect l="l" t="t" r="r" b="b"/>
            <a:pathLst>
              <a:path w="1546870" h="846560">
                <a:moveTo>
                  <a:pt x="0" y="0"/>
                </a:moveTo>
                <a:lnTo>
                  <a:pt x="1546870" y="0"/>
                </a:lnTo>
                <a:lnTo>
                  <a:pt x="1546870" y="846560"/>
                </a:lnTo>
                <a:lnTo>
                  <a:pt x="0" y="8465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68051" flipV="1">
            <a:off x="-338314" y="-4408103"/>
            <a:ext cx="19130487" cy="6241321"/>
          </a:xfrm>
          <a:custGeom>
            <a:avLst/>
            <a:gdLst/>
            <a:ahLst/>
            <a:cxnLst/>
            <a:rect l="l" t="t" r="r" b="b"/>
            <a:pathLst>
              <a:path w="19130487" h="6241321">
                <a:moveTo>
                  <a:pt x="0" y="6241322"/>
                </a:moveTo>
                <a:lnTo>
                  <a:pt x="19130487" y="6241322"/>
                </a:lnTo>
                <a:lnTo>
                  <a:pt x="19130487" y="0"/>
                </a:lnTo>
                <a:lnTo>
                  <a:pt x="0" y="0"/>
                </a:lnTo>
                <a:lnTo>
                  <a:pt x="0" y="6241322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33167">
            <a:off x="228618" y="7202562"/>
            <a:ext cx="18741025" cy="8948839"/>
          </a:xfrm>
          <a:custGeom>
            <a:avLst/>
            <a:gdLst/>
            <a:ahLst/>
            <a:cxnLst/>
            <a:rect l="l" t="t" r="r" b="b"/>
            <a:pathLst>
              <a:path w="18741025" h="8948839">
                <a:moveTo>
                  <a:pt x="0" y="0"/>
                </a:moveTo>
                <a:lnTo>
                  <a:pt x="18741025" y="0"/>
                </a:lnTo>
                <a:lnTo>
                  <a:pt x="18741025" y="8948840"/>
                </a:lnTo>
                <a:lnTo>
                  <a:pt x="0" y="8948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3446344"/>
            <a:ext cx="3396646" cy="3394312"/>
          </a:xfrm>
          <a:custGeom>
            <a:avLst/>
            <a:gdLst/>
            <a:ahLst/>
            <a:cxnLst/>
            <a:rect l="l" t="t" r="r" b="b"/>
            <a:pathLst>
              <a:path w="3396646" h="3394312">
                <a:moveTo>
                  <a:pt x="0" y="0"/>
                </a:moveTo>
                <a:lnTo>
                  <a:pt x="3396646" y="0"/>
                </a:lnTo>
                <a:lnTo>
                  <a:pt x="3396646" y="3394312"/>
                </a:lnTo>
                <a:lnTo>
                  <a:pt x="0" y="33943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471190" y="3552527"/>
            <a:ext cx="3755739" cy="3181946"/>
          </a:xfrm>
          <a:custGeom>
            <a:avLst/>
            <a:gdLst/>
            <a:ahLst/>
            <a:cxnLst/>
            <a:rect l="l" t="t" r="r" b="b"/>
            <a:pathLst>
              <a:path w="3755739" h="3181946">
                <a:moveTo>
                  <a:pt x="0" y="0"/>
                </a:moveTo>
                <a:lnTo>
                  <a:pt x="3755739" y="0"/>
                </a:lnTo>
                <a:lnTo>
                  <a:pt x="3755739" y="3181946"/>
                </a:lnTo>
                <a:lnTo>
                  <a:pt x="0" y="31819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928326" y="3552527"/>
            <a:ext cx="3432001" cy="3432001"/>
          </a:xfrm>
          <a:custGeom>
            <a:avLst/>
            <a:gdLst/>
            <a:ahLst/>
            <a:cxnLst/>
            <a:rect l="l" t="t" r="r" b="b"/>
            <a:pathLst>
              <a:path w="3432001" h="3432001">
                <a:moveTo>
                  <a:pt x="0" y="0"/>
                </a:moveTo>
                <a:lnTo>
                  <a:pt x="3432001" y="0"/>
                </a:lnTo>
                <a:lnTo>
                  <a:pt x="3432001" y="3432001"/>
                </a:lnTo>
                <a:lnTo>
                  <a:pt x="0" y="343200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689522" y="3552527"/>
            <a:ext cx="3554934" cy="3554934"/>
          </a:xfrm>
          <a:custGeom>
            <a:avLst/>
            <a:gdLst/>
            <a:ahLst/>
            <a:cxnLst/>
            <a:rect l="l" t="t" r="r" b="b"/>
            <a:pathLst>
              <a:path w="3554934" h="3554934">
                <a:moveTo>
                  <a:pt x="0" y="0"/>
                </a:moveTo>
                <a:lnTo>
                  <a:pt x="3554934" y="0"/>
                </a:lnTo>
                <a:lnTo>
                  <a:pt x="3554934" y="3554934"/>
                </a:lnTo>
                <a:lnTo>
                  <a:pt x="0" y="35549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9522317" y="3905163"/>
            <a:ext cx="6175269" cy="459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640"/>
              </a:lnSpc>
            </a:pPr>
            <a:endParaRPr/>
          </a:p>
        </p:txBody>
      </p:sp>
      <p:sp>
        <p:nvSpPr>
          <p:cNvPr id="11" name="TextBox 11"/>
          <p:cNvSpPr txBox="1"/>
          <p:nvPr/>
        </p:nvSpPr>
        <p:spPr>
          <a:xfrm>
            <a:off x="4242068" y="7531633"/>
            <a:ext cx="9803865" cy="1300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7"/>
              </a:lnSpc>
            </a:pPr>
            <a:r>
              <a:rPr lang="en-US" sz="9375">
                <a:solidFill>
                  <a:srgbClr val="FFFFFF"/>
                </a:solidFill>
                <a:latin typeface="Knewave Italics"/>
              </a:rPr>
              <a:t>MARKETING</a:t>
            </a:r>
          </a:p>
        </p:txBody>
      </p:sp>
    </p:spTree>
  </p:cSld>
  <p:clrMapOvr>
    <a:masterClrMapping/>
  </p:clrMapOvr>
  <p:transition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389120" y="2414155"/>
            <a:ext cx="12630357" cy="7752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995508" lvl="1" indent="-997754" algn="ctr">
              <a:lnSpc>
                <a:spcPts val="10167"/>
              </a:lnSpc>
              <a:buFont typeface="Arial"/>
              <a:buChar char="•"/>
            </a:pPr>
            <a:r>
              <a:rPr lang="en-US" sz="9242">
                <a:solidFill>
                  <a:srgbClr val="FFFFFF"/>
                </a:solidFill>
                <a:latin typeface="Economica"/>
              </a:rPr>
              <a:t>12 seasons with the Cowboys</a:t>
            </a:r>
          </a:p>
          <a:p>
            <a:pPr marL="1995508" lvl="1" indent="-997754" algn="ctr">
              <a:lnSpc>
                <a:spcPts val="10167"/>
              </a:lnSpc>
              <a:buFont typeface="Arial"/>
              <a:buChar char="•"/>
            </a:pPr>
            <a:r>
              <a:rPr lang="en-US" sz="9242">
                <a:solidFill>
                  <a:srgbClr val="FFFFFF"/>
                </a:solidFill>
                <a:latin typeface="Economica"/>
              </a:rPr>
              <a:t>former quarterback </a:t>
            </a:r>
          </a:p>
          <a:p>
            <a:pPr marL="1995508" lvl="1" indent="-997754" algn="ctr">
              <a:lnSpc>
                <a:spcPts val="10167"/>
              </a:lnSpc>
              <a:buFont typeface="Arial"/>
              <a:buChar char="•"/>
            </a:pPr>
            <a:r>
              <a:rPr lang="en-US" sz="9242">
                <a:solidFill>
                  <a:srgbClr val="FFFFFF"/>
                </a:solidFill>
                <a:latin typeface="Economica"/>
              </a:rPr>
              <a:t>56 years old </a:t>
            </a:r>
          </a:p>
          <a:p>
            <a:pPr marL="1995508" lvl="1" indent="-997754" algn="ctr">
              <a:lnSpc>
                <a:spcPts val="10167"/>
              </a:lnSpc>
              <a:buFont typeface="Arial"/>
              <a:buChar char="•"/>
            </a:pPr>
            <a:r>
              <a:rPr lang="en-US" sz="9242">
                <a:solidFill>
                  <a:srgbClr val="FFFFFF"/>
                </a:solidFill>
                <a:latin typeface="Economica"/>
              </a:rPr>
              <a:t>well-known former player </a:t>
            </a:r>
          </a:p>
          <a:p>
            <a:pPr marL="1995508" lvl="1" indent="-997754" algn="ctr">
              <a:lnSpc>
                <a:spcPts val="10167"/>
              </a:lnSpc>
              <a:buFont typeface="Arial"/>
              <a:buChar char="•"/>
            </a:pPr>
            <a:r>
              <a:rPr lang="en-US" sz="9242">
                <a:solidFill>
                  <a:srgbClr val="FFFFFF"/>
                </a:solidFill>
                <a:latin typeface="Economica"/>
              </a:rPr>
              <a:t>can speak at the event </a:t>
            </a:r>
          </a:p>
          <a:p>
            <a:pPr algn="ctr">
              <a:lnSpc>
                <a:spcPts val="10167"/>
              </a:lnSpc>
              <a:spcBef>
                <a:spcPct val="0"/>
              </a:spcBef>
            </a:pPr>
            <a:r>
              <a:rPr lang="en-US" sz="9242">
                <a:solidFill>
                  <a:srgbClr val="FFFFFF"/>
                </a:solidFill>
                <a:latin typeface="Economica"/>
              </a:rPr>
              <a:t>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14350" y="482752"/>
            <a:ext cx="17259300" cy="1335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</a:pPr>
            <a:r>
              <a:rPr lang="en-US" sz="7800">
                <a:solidFill>
                  <a:srgbClr val="FFFFFF"/>
                </a:solidFill>
                <a:latin typeface="Canva Sans"/>
              </a:rPr>
              <a:t>Troy Aikman: Marketing Strategy</a:t>
            </a:r>
            <a:r>
              <a:rPr lang="en-US" sz="7800">
                <a:solidFill>
                  <a:srgbClr val="FFFFFF"/>
                </a:solidFill>
                <a:latin typeface="Canva Sans Bold"/>
              </a:rPr>
              <a:t>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737713" y="1620488"/>
            <a:ext cx="47625" cy="357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6"/>
              </a:lnSpc>
            </a:pPr>
            <a:endParaRPr/>
          </a:p>
        </p:txBody>
      </p:sp>
      <p:sp>
        <p:nvSpPr>
          <p:cNvPr id="5" name="Freeform 5"/>
          <p:cNvSpPr/>
          <p:nvPr/>
        </p:nvSpPr>
        <p:spPr>
          <a:xfrm>
            <a:off x="-1516298" y="-3716061"/>
            <a:ext cx="9561232" cy="4744761"/>
          </a:xfrm>
          <a:custGeom>
            <a:avLst/>
            <a:gdLst/>
            <a:ahLst/>
            <a:cxnLst/>
            <a:rect l="l" t="t" r="r" b="b"/>
            <a:pathLst>
              <a:path w="9561232" h="4744761">
                <a:moveTo>
                  <a:pt x="0" y="0"/>
                </a:moveTo>
                <a:lnTo>
                  <a:pt x="9561233" y="0"/>
                </a:lnTo>
                <a:lnTo>
                  <a:pt x="9561233" y="4744761"/>
                </a:lnTo>
                <a:lnTo>
                  <a:pt x="0" y="47447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044935" y="-4078011"/>
            <a:ext cx="10290602" cy="5106711"/>
          </a:xfrm>
          <a:custGeom>
            <a:avLst/>
            <a:gdLst/>
            <a:ahLst/>
            <a:cxnLst/>
            <a:rect l="l" t="t" r="r" b="b"/>
            <a:pathLst>
              <a:path w="10290602" h="5106711">
                <a:moveTo>
                  <a:pt x="0" y="0"/>
                </a:moveTo>
                <a:lnTo>
                  <a:pt x="10290602" y="0"/>
                </a:lnTo>
                <a:lnTo>
                  <a:pt x="10290602" y="5106711"/>
                </a:lnTo>
                <a:lnTo>
                  <a:pt x="0" y="51067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144000" y="9032670"/>
            <a:ext cx="9561232" cy="4744761"/>
          </a:xfrm>
          <a:custGeom>
            <a:avLst/>
            <a:gdLst/>
            <a:ahLst/>
            <a:cxnLst/>
            <a:rect l="l" t="t" r="r" b="b"/>
            <a:pathLst>
              <a:path w="9561232" h="4744761">
                <a:moveTo>
                  <a:pt x="0" y="0"/>
                </a:moveTo>
                <a:lnTo>
                  <a:pt x="9561232" y="0"/>
                </a:lnTo>
                <a:lnTo>
                  <a:pt x="9561232" y="4744762"/>
                </a:lnTo>
                <a:lnTo>
                  <a:pt x="0" y="47447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9032670"/>
            <a:ext cx="9561232" cy="4744761"/>
          </a:xfrm>
          <a:custGeom>
            <a:avLst/>
            <a:gdLst/>
            <a:ahLst/>
            <a:cxnLst/>
            <a:rect l="l" t="t" r="r" b="b"/>
            <a:pathLst>
              <a:path w="9561232" h="4744761">
                <a:moveTo>
                  <a:pt x="0" y="0"/>
                </a:moveTo>
                <a:lnTo>
                  <a:pt x="9561232" y="0"/>
                </a:lnTo>
                <a:lnTo>
                  <a:pt x="9561232" y="4744762"/>
                </a:lnTo>
                <a:lnTo>
                  <a:pt x="0" y="47447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857082" y="6630851"/>
            <a:ext cx="6228984" cy="3488231"/>
          </a:xfrm>
          <a:custGeom>
            <a:avLst/>
            <a:gdLst/>
            <a:ahLst/>
            <a:cxnLst/>
            <a:rect l="l" t="t" r="r" b="b"/>
            <a:pathLst>
              <a:path w="6228984" h="3488231">
                <a:moveTo>
                  <a:pt x="0" y="0"/>
                </a:moveTo>
                <a:lnTo>
                  <a:pt x="6228984" y="0"/>
                </a:lnTo>
                <a:lnTo>
                  <a:pt x="6228984" y="3488232"/>
                </a:lnTo>
                <a:lnTo>
                  <a:pt x="0" y="34882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ransition>
    <p:cover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92411" y="2363810"/>
            <a:ext cx="7261733" cy="5716996"/>
            <a:chOff x="0" y="0"/>
            <a:chExt cx="3730237" cy="29367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30237" cy="2936730"/>
            </a:xfrm>
            <a:custGeom>
              <a:avLst/>
              <a:gdLst/>
              <a:ahLst/>
              <a:cxnLst/>
              <a:rect l="l" t="t" r="r" b="b"/>
              <a:pathLst>
                <a:path w="3730237" h="2936730">
                  <a:moveTo>
                    <a:pt x="0" y="0"/>
                  </a:moveTo>
                  <a:lnTo>
                    <a:pt x="0" y="2936730"/>
                  </a:lnTo>
                  <a:lnTo>
                    <a:pt x="3730237" y="2936730"/>
                  </a:lnTo>
                  <a:lnTo>
                    <a:pt x="3730237" y="0"/>
                  </a:lnTo>
                  <a:lnTo>
                    <a:pt x="0" y="0"/>
                  </a:lnTo>
                  <a:close/>
                  <a:moveTo>
                    <a:pt x="3669277" y="2875770"/>
                  </a:moveTo>
                  <a:lnTo>
                    <a:pt x="59690" y="2875770"/>
                  </a:lnTo>
                  <a:lnTo>
                    <a:pt x="59690" y="59690"/>
                  </a:lnTo>
                  <a:lnTo>
                    <a:pt x="3669277" y="59690"/>
                  </a:lnTo>
                  <a:lnTo>
                    <a:pt x="3669277" y="287577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7266012" y="1896318"/>
            <a:ext cx="10914916" cy="7025173"/>
            <a:chOff x="0" y="0"/>
            <a:chExt cx="5513070" cy="3548380"/>
          </a:xfrm>
        </p:grpSpPr>
        <p:sp>
          <p:nvSpPr>
            <p:cNvPr id="5" name="Freeform 5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3"/>
              <a:stretch>
                <a:fillRect l="-12255" r="-29701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809308" y="671071"/>
            <a:ext cx="5878448" cy="8944858"/>
            <a:chOff x="0" y="0"/>
            <a:chExt cx="7837930" cy="11926477"/>
          </a:xfrm>
        </p:grpSpPr>
        <p:sp>
          <p:nvSpPr>
            <p:cNvPr id="7" name="TextBox 7"/>
            <p:cNvSpPr txBox="1"/>
            <p:nvPr/>
          </p:nvSpPr>
          <p:spPr>
            <a:xfrm>
              <a:off x="0" y="-9525"/>
              <a:ext cx="7837930" cy="1444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532"/>
                </a:lnSpc>
              </a:pPr>
              <a:r>
                <a:rPr lang="en-US" sz="7109">
                  <a:solidFill>
                    <a:srgbClr val="FEFEFF"/>
                  </a:solidFill>
                  <a:latin typeface="Economica"/>
                </a:rPr>
                <a:t>Sponsorships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743836"/>
              <a:ext cx="7837930" cy="101826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58"/>
                </a:lnSpc>
              </a:pPr>
              <a:r>
                <a:rPr lang="en-US" sz="2275">
                  <a:solidFill>
                    <a:srgbClr val="FEFEFF"/>
                  </a:solidFill>
                  <a:latin typeface="Open Sans 1"/>
                </a:rPr>
                <a:t>Car sponsor: Ford </a:t>
              </a:r>
            </a:p>
            <a:p>
              <a:pPr marL="0" lvl="0" indent="0" algn="ctr">
                <a:lnSpc>
                  <a:spcPts val="2958"/>
                </a:lnSpc>
              </a:pPr>
              <a:endParaRPr lang="en-US" sz="2275">
                <a:solidFill>
                  <a:srgbClr val="FEFEFF"/>
                </a:solidFill>
                <a:latin typeface="Open Sans 1"/>
              </a:endParaRPr>
            </a:p>
            <a:p>
              <a:pPr marL="0" lvl="0" indent="0" algn="ctr">
                <a:lnSpc>
                  <a:spcPts val="2958"/>
                </a:lnSpc>
              </a:pPr>
              <a:r>
                <a:rPr lang="en-US" sz="2275">
                  <a:solidFill>
                    <a:srgbClr val="FEFEFF"/>
                  </a:solidFill>
                  <a:latin typeface="Open Sans 1"/>
                </a:rPr>
                <a:t>Soft Drink, Tea, Snack: PepsiCo  </a:t>
              </a:r>
            </a:p>
            <a:p>
              <a:pPr marL="0" lvl="0" indent="0" algn="ctr">
                <a:lnSpc>
                  <a:spcPts val="2958"/>
                </a:lnSpc>
              </a:pPr>
              <a:endParaRPr lang="en-US" sz="2275">
                <a:solidFill>
                  <a:srgbClr val="FEFEFF"/>
                </a:solidFill>
                <a:latin typeface="Open Sans 1"/>
              </a:endParaRPr>
            </a:p>
            <a:p>
              <a:pPr marL="0" lvl="0" indent="0" algn="ctr">
                <a:lnSpc>
                  <a:spcPts val="2958"/>
                </a:lnSpc>
              </a:pPr>
              <a:r>
                <a:rPr lang="en-US" sz="2275">
                  <a:solidFill>
                    <a:srgbClr val="FEFEFF"/>
                  </a:solidFill>
                  <a:latin typeface="Open Sans 1"/>
                </a:rPr>
                <a:t>Food: Legends Hospitality</a:t>
              </a:r>
            </a:p>
            <a:p>
              <a:pPr marL="0" lvl="0" indent="0" algn="ctr">
                <a:lnSpc>
                  <a:spcPts val="2958"/>
                </a:lnSpc>
              </a:pPr>
              <a:endParaRPr lang="en-US" sz="2275">
                <a:solidFill>
                  <a:srgbClr val="FEFEFF"/>
                </a:solidFill>
                <a:latin typeface="Open Sans 1"/>
              </a:endParaRPr>
            </a:p>
            <a:p>
              <a:pPr marL="0" lvl="0" indent="0" algn="ctr">
                <a:lnSpc>
                  <a:spcPts val="2958"/>
                </a:lnSpc>
              </a:pPr>
              <a:r>
                <a:rPr lang="en-US" sz="2275">
                  <a:solidFill>
                    <a:srgbClr val="FEFEFF"/>
                  </a:solidFill>
                  <a:latin typeface="Open Sans 1"/>
                </a:rPr>
                <a:t>Apparel: Fanatics - Cowboys Merchandise</a:t>
              </a:r>
            </a:p>
            <a:p>
              <a:pPr marL="0" lvl="0" indent="0" algn="ctr">
                <a:lnSpc>
                  <a:spcPts val="2958"/>
                </a:lnSpc>
              </a:pPr>
              <a:r>
                <a:rPr lang="en-US" sz="2275">
                  <a:solidFill>
                    <a:srgbClr val="FEFEFF"/>
                  </a:solidFill>
                  <a:latin typeface="Open Sans 1"/>
                </a:rPr>
                <a:t>Nike can sell t-shirts for $15 each</a:t>
              </a:r>
            </a:p>
            <a:p>
              <a:pPr marL="0" lvl="0" indent="0" algn="ctr">
                <a:lnSpc>
                  <a:spcPts val="2958"/>
                </a:lnSpc>
              </a:pPr>
              <a:endParaRPr lang="en-US" sz="2275">
                <a:solidFill>
                  <a:srgbClr val="FEFEFF"/>
                </a:solidFill>
                <a:latin typeface="Open Sans 1"/>
              </a:endParaRPr>
            </a:p>
            <a:p>
              <a:pPr marL="0" lvl="0" indent="0" algn="ctr">
                <a:lnSpc>
                  <a:spcPts val="2958"/>
                </a:lnSpc>
              </a:pPr>
              <a:r>
                <a:rPr lang="en-US" sz="2275">
                  <a:solidFill>
                    <a:srgbClr val="FEFEFF"/>
                  </a:solidFill>
                  <a:latin typeface="Open Sans 1"/>
                </a:rPr>
                <a:t>Activations:</a:t>
              </a:r>
            </a:p>
            <a:p>
              <a:pPr marL="0" lvl="0" indent="0" algn="ctr">
                <a:lnSpc>
                  <a:spcPts val="2958"/>
                </a:lnSpc>
              </a:pPr>
              <a:r>
                <a:rPr lang="en-US" sz="2275">
                  <a:solidFill>
                    <a:srgbClr val="FEFEFF"/>
                  </a:solidFill>
                  <a:latin typeface="Open Sans 1"/>
                </a:rPr>
                <a:t>Prior to Launch:</a:t>
              </a:r>
            </a:p>
            <a:p>
              <a:pPr marL="491350" lvl="1" indent="-245675" algn="ctr">
                <a:lnSpc>
                  <a:spcPts val="2958"/>
                </a:lnSpc>
                <a:buFont typeface="Arial"/>
                <a:buChar char="•"/>
              </a:pPr>
              <a:r>
                <a:rPr lang="en-US" sz="2275">
                  <a:solidFill>
                    <a:srgbClr val="FEFEFF"/>
                  </a:solidFill>
                  <a:latin typeface="Open Sans 1"/>
                </a:rPr>
                <a:t>Alumni Network Event w/ UNT</a:t>
              </a:r>
            </a:p>
            <a:p>
              <a:pPr marL="491350" lvl="1" indent="-245675" algn="ctr">
                <a:lnSpc>
                  <a:spcPts val="2958"/>
                </a:lnSpc>
                <a:buFont typeface="Arial"/>
                <a:buChar char="•"/>
              </a:pPr>
              <a:r>
                <a:rPr lang="en-US" sz="2275">
                  <a:solidFill>
                    <a:srgbClr val="FEFEFF"/>
                  </a:solidFill>
                  <a:latin typeface="Open Sans 1"/>
                </a:rPr>
                <a:t>All Pro Dad keynote speakers w/ alumni for Title 1 Schools</a:t>
              </a:r>
            </a:p>
            <a:p>
              <a:pPr marL="491350" lvl="1" indent="-245675" algn="ctr">
                <a:lnSpc>
                  <a:spcPts val="2958"/>
                </a:lnSpc>
                <a:buFont typeface="Arial"/>
                <a:buChar char="•"/>
              </a:pPr>
              <a:r>
                <a:rPr lang="en-US" sz="2275">
                  <a:solidFill>
                    <a:srgbClr val="FEFEFF"/>
                  </a:solidFill>
                  <a:latin typeface="Open Sans 1"/>
                </a:rPr>
                <a:t>Alumni Signing Events </a:t>
              </a:r>
            </a:p>
            <a:p>
              <a:pPr marL="0" lvl="0" indent="0" algn="ctr">
                <a:lnSpc>
                  <a:spcPts val="2958"/>
                </a:lnSpc>
              </a:pPr>
              <a:r>
                <a:rPr lang="en-US" sz="2275">
                  <a:solidFill>
                    <a:srgbClr val="FEFEFF"/>
                  </a:solidFill>
                  <a:latin typeface="Open Sans 1"/>
                </a:rPr>
                <a:t>Prior To Kickoff:</a:t>
              </a:r>
            </a:p>
            <a:p>
              <a:pPr marL="491350" lvl="1" indent="-245675" algn="ctr">
                <a:lnSpc>
                  <a:spcPts val="2958"/>
                </a:lnSpc>
                <a:buFont typeface="Arial"/>
                <a:buChar char="•"/>
              </a:pPr>
              <a:r>
                <a:rPr lang="en-US" sz="2275">
                  <a:solidFill>
                    <a:srgbClr val="FEFEFF"/>
                  </a:solidFill>
                  <a:latin typeface="Open Sans 1"/>
                </a:rPr>
                <a:t>Launch Flyers and Social Media Campaign</a:t>
              </a:r>
            </a:p>
            <a:p>
              <a:pPr marL="491350" lvl="1" indent="-245675" algn="ctr">
                <a:lnSpc>
                  <a:spcPts val="2958"/>
                </a:lnSpc>
                <a:buFont typeface="Arial"/>
                <a:buChar char="•"/>
              </a:pPr>
              <a:r>
                <a:rPr lang="en-US" sz="2275">
                  <a:solidFill>
                    <a:srgbClr val="FEFEFF"/>
                  </a:solidFill>
                  <a:latin typeface="Open Sans 1"/>
                </a:rPr>
                <a:t>The Star District Marketing Campaign </a:t>
              </a:r>
            </a:p>
            <a:p>
              <a:pPr marL="0" lvl="0" indent="0" algn="ctr">
                <a:lnSpc>
                  <a:spcPts val="2340"/>
                </a:lnSpc>
              </a:pPr>
              <a:endParaRPr lang="en-US" sz="2275">
                <a:solidFill>
                  <a:srgbClr val="FEFEFF"/>
                </a:solidFill>
                <a:latin typeface="Open Sans 1"/>
              </a:endParaRPr>
            </a:p>
            <a:p>
              <a:pPr marL="0" lvl="0" indent="0" algn="ctr">
                <a:lnSpc>
                  <a:spcPts val="2340"/>
                </a:lnSpc>
              </a:pPr>
              <a:endParaRPr lang="en-US" sz="2275">
                <a:solidFill>
                  <a:srgbClr val="FEFEFF"/>
                </a:solidFill>
                <a:latin typeface="Open Sans 1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8726768" y="9258300"/>
            <a:ext cx="9561232" cy="4744761"/>
          </a:xfrm>
          <a:custGeom>
            <a:avLst/>
            <a:gdLst/>
            <a:ahLst/>
            <a:cxnLst/>
            <a:rect l="l" t="t" r="r" b="b"/>
            <a:pathLst>
              <a:path w="9561232" h="4744761">
                <a:moveTo>
                  <a:pt x="0" y="0"/>
                </a:moveTo>
                <a:lnTo>
                  <a:pt x="9561232" y="0"/>
                </a:lnTo>
                <a:lnTo>
                  <a:pt x="9561232" y="4744761"/>
                </a:lnTo>
                <a:lnTo>
                  <a:pt x="0" y="47447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417232" y="9258300"/>
            <a:ext cx="9561232" cy="4744761"/>
          </a:xfrm>
          <a:custGeom>
            <a:avLst/>
            <a:gdLst/>
            <a:ahLst/>
            <a:cxnLst/>
            <a:rect l="l" t="t" r="r" b="b"/>
            <a:pathLst>
              <a:path w="9561232" h="4744761">
                <a:moveTo>
                  <a:pt x="0" y="0"/>
                </a:moveTo>
                <a:lnTo>
                  <a:pt x="9561232" y="0"/>
                </a:lnTo>
                <a:lnTo>
                  <a:pt x="9561232" y="4744761"/>
                </a:lnTo>
                <a:lnTo>
                  <a:pt x="0" y="47447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928685" y="-4029544"/>
            <a:ext cx="9561232" cy="4744761"/>
          </a:xfrm>
          <a:custGeom>
            <a:avLst/>
            <a:gdLst/>
            <a:ahLst/>
            <a:cxnLst/>
            <a:rect l="l" t="t" r="r" b="b"/>
            <a:pathLst>
              <a:path w="9561232" h="4744761">
                <a:moveTo>
                  <a:pt x="0" y="0"/>
                </a:moveTo>
                <a:lnTo>
                  <a:pt x="9561233" y="0"/>
                </a:lnTo>
                <a:lnTo>
                  <a:pt x="9561233" y="4744762"/>
                </a:lnTo>
                <a:lnTo>
                  <a:pt x="0" y="47447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0" y="-4211893"/>
            <a:ext cx="9928685" cy="4927110"/>
          </a:xfrm>
          <a:custGeom>
            <a:avLst/>
            <a:gdLst/>
            <a:ahLst/>
            <a:cxnLst/>
            <a:rect l="l" t="t" r="r" b="b"/>
            <a:pathLst>
              <a:path w="9928685" h="4927110">
                <a:moveTo>
                  <a:pt x="0" y="0"/>
                </a:moveTo>
                <a:lnTo>
                  <a:pt x="9928685" y="0"/>
                </a:lnTo>
                <a:lnTo>
                  <a:pt x="9928685" y="4927111"/>
                </a:lnTo>
                <a:lnTo>
                  <a:pt x="0" y="49271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786</Words>
  <Application>Microsoft Macintosh PowerPoint</Application>
  <PresentationFormat>Custom</PresentationFormat>
  <Paragraphs>127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Arial Bold</vt:lpstr>
      <vt:lpstr>Canva Sans Bold</vt:lpstr>
      <vt:lpstr>Calibri</vt:lpstr>
      <vt:lpstr>Knewave Italics</vt:lpstr>
      <vt:lpstr>Intro Rust G Base2Line Bold</vt:lpstr>
      <vt:lpstr>Arial</vt:lpstr>
      <vt:lpstr>Intro Rust G Base2Line</vt:lpstr>
      <vt:lpstr>Open Sans 1</vt:lpstr>
      <vt:lpstr>Canva Sans</vt:lpstr>
      <vt:lpstr>Open Sans 1 Bold</vt:lpstr>
      <vt:lpstr>Open Sans 2</vt:lpstr>
      <vt:lpstr>Economica Bold</vt:lpstr>
      <vt:lpstr>Economica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Legends Sales Pitch Presentation.gslides</dc:title>
  <cp:lastModifiedBy>Theder, Taylor M</cp:lastModifiedBy>
  <cp:revision>1</cp:revision>
  <dcterms:created xsi:type="dcterms:W3CDTF">2006-08-16T00:00:00Z</dcterms:created>
  <dcterms:modified xsi:type="dcterms:W3CDTF">2023-11-22T19:57:31Z</dcterms:modified>
  <dc:identifier>DAF0HPYhKIc</dc:identifier>
</cp:coreProperties>
</file>